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Economica"/>
      <p:regular r:id="rId35"/>
      <p:bold r:id="rId36"/>
      <p:italic r:id="rId37"/>
      <p:boldItalic r:id="rId38"/>
    </p:embeddedFont>
    <p:embeddedFont>
      <p:font typeface="Roboto"/>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italic.fntdata"/><Relationship Id="rId14" Type="http://schemas.openxmlformats.org/officeDocument/2006/relationships/slide" Target="slides/slide9.xml"/><Relationship Id="rId36" Type="http://schemas.openxmlformats.org/officeDocument/2006/relationships/font" Target="fonts/Economica-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Economic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0e9473295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0e947329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0e9473295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0e9473295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0e9473295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0e9473295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0e9473295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0e9473295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0e9473295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0e9473295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0e9473295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0e9473295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0e9473295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0e947329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0e9473295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0e9473295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0e9473295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0e9473295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0e9473295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0e9473295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0e9473295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0e9473295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0e9473295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0e9473295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0e9473295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0e9473295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0e9473295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0e9473295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0e9473295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0e947329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0e9473295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0e9473295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0e9473295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90e9473295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0e947329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0e947329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0e947329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0e947329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0e947329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0e947329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0e9473295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0e9473295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0e947329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0e947329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0e9473295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0e9473295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0e947329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0e947329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0e9473295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0e9473295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0e947329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0e947329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0e9473295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0e9473295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0e9473295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0e9473295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zDTR55c1Tus"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drive.google.com/file/d/196Br7wLr2NPr69wS7QBIGMkhJkHjd0cp/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drive.google.com/file/d/1CjfrV8eRSNA2cJ3WmoR6wNHtGUC8CRNd/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drive.google.com/file/d/1RMAfACA_i8MOCWXOcwcabKf9yaM0NO8m/view"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hyperlink" Target="http://drive.google.com/file/d/1RMAfACA_i8MOCWXOcwcabKf9yaM0NO8m/view"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hyperlink" Target="http://drive.google.com/file/d/1eUcT4FO4moAzQNy-xhAnTfXB16ysfsR7/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hyperlink" Target="http://drive.google.com/file/d/1VBlluX9AmQRDs2k9q_mNKPyUgpwwGr-q/view"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hyperlink" Target="http://drive.google.com/file/d/1j61s7VcSFSayN7wFQum6cCyjnQvXMVhQ/view" TargetMode="Externa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hyperlink" Target="http://drive.google.com/file/d/1EA1NxTrVqeglgcHPag0gN0J1_aCqlTZN/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EA1NxTrVqeglgcHPag0gN0J1_aCqlTZN/view" TargetMode="External"/><Relationship Id="rId4" Type="http://schemas.openxmlformats.org/officeDocument/2006/relationships/image" Target="../media/image1.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EA1NxTrVqeglgcHPag0gN0J1_aCqlTZN/view" TargetMode="External"/><Relationship Id="rId4" Type="http://schemas.openxmlformats.org/officeDocument/2006/relationships/image" Target="../media/image1.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drive.google.com/file/d/1Ik2rwNxMDJMaq4F29nY5iVQ6xezxn4_7/view"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drive.google.com/file/d/1GmoN-AGHoX3oQi36fSIBnrfP4mSGAILw/view"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OvZYhxT5Mf8" TargetMode="Externa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KAr-M5i6v08" TargetMode="Externa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6LAPFM3dgag"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JphHw6iU4m8"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otpFHNpC290"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Domine, Fili, Unigenite</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Composed by Antonio Vivaldi</a:t>
            </a:r>
            <a:endParaRPr/>
          </a:p>
          <a:p>
            <a:pPr indent="0" lvl="0" marL="0" rtl="0" algn="ctr">
              <a:spcBef>
                <a:spcPts val="0"/>
              </a:spcBef>
              <a:spcAft>
                <a:spcPts val="0"/>
              </a:spcAft>
              <a:buNone/>
            </a:pPr>
            <a:r>
              <a:rPr lang="en"/>
              <a:t>Lesson by Dr. J.D. Frizzell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Music Theory</a:t>
            </a:r>
            <a:endParaRPr/>
          </a:p>
        </p:txBody>
      </p:sp>
      <p:sp>
        <p:nvSpPr>
          <p:cNvPr id="130" name="Google Shape;130;p22"/>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These Topics:</a:t>
            </a:r>
            <a:endParaRPr/>
          </a:p>
          <a:p>
            <a:pPr indent="0" lvl="0" marL="0" rtl="0" algn="ctr">
              <a:spcBef>
                <a:spcPts val="0"/>
              </a:spcBef>
              <a:spcAft>
                <a:spcPts val="0"/>
              </a:spcAft>
              <a:buNone/>
            </a:pPr>
            <a:r>
              <a:rPr lang="en"/>
              <a:t>Score Organization</a:t>
            </a:r>
            <a:br>
              <a:rPr lang="en"/>
            </a:br>
            <a:r>
              <a:rPr lang="en"/>
              <a:t>Tonal Centers</a:t>
            </a:r>
            <a:endParaRPr/>
          </a:p>
          <a:p>
            <a:pPr indent="0" lvl="0" marL="0" rtl="0" algn="ctr">
              <a:spcBef>
                <a:spcPts val="0"/>
              </a:spcBef>
              <a:spcAft>
                <a:spcPts val="0"/>
              </a:spcAft>
              <a:buNone/>
            </a:pPr>
            <a:r>
              <a:rPr lang="en"/>
              <a:t>Melody and Countermelody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31" name="Google Shape;13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2 and Lesson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pic>
        <p:nvPicPr>
          <p:cNvPr descr=" " id="137" name="Google Shape;137;p23" title="Vivaldi - Gloria - 7 - Domine fili unigenite">
            <a:hlinkClick r:id="rId3"/>
          </p:cNvPr>
          <p:cNvPicPr preferRelativeResize="0"/>
          <p:nvPr/>
        </p:nvPicPr>
        <p:blipFill>
          <a:blip r:embed="rId4">
            <a:alphaModFix/>
          </a:blip>
          <a:stretch>
            <a:fillRect/>
          </a:stretch>
        </p:blipFill>
        <p:spPr>
          <a:xfrm>
            <a:off x="4047050" y="1285500"/>
            <a:ext cx="4572000" cy="3429000"/>
          </a:xfrm>
          <a:prstGeom prst="rect">
            <a:avLst/>
          </a:prstGeom>
          <a:noFill/>
          <a:ln>
            <a:noFill/>
          </a:ln>
        </p:spPr>
      </p:pic>
      <p:sp>
        <p:nvSpPr>
          <p:cNvPr id="138" name="Google Shape;138;p23"/>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Listen to a performance of Domine, Fili, Unigenite as performed by The Chamber Orchestra of Lausanne, conducted by Michael Carboz.  Follow along with the score.</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44" name="Google Shape;144;p24"/>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piece begins with an orchestral introduction followed by the altos singing the </a:t>
            </a:r>
            <a:r>
              <a:rPr b="1" lang="en">
                <a:latin typeface="Open Sans"/>
                <a:ea typeface="Open Sans"/>
                <a:cs typeface="Open Sans"/>
                <a:sym typeface="Open Sans"/>
              </a:rPr>
              <a:t>melody</a:t>
            </a:r>
            <a:r>
              <a:rPr lang="en">
                <a:latin typeface="Open Sans"/>
                <a:ea typeface="Open Sans"/>
                <a:cs typeface="Open Sans"/>
                <a:sym typeface="Open Sans"/>
              </a:rPr>
              <a:t>.  They are joined by the basses singing the </a:t>
            </a:r>
            <a:r>
              <a:rPr b="1" lang="en">
                <a:latin typeface="Open Sans"/>
                <a:ea typeface="Open Sans"/>
                <a:cs typeface="Open Sans"/>
                <a:sym typeface="Open Sans"/>
              </a:rPr>
              <a:t>countermelody</a:t>
            </a:r>
            <a:r>
              <a:rPr lang="en">
                <a:latin typeface="Open Sans"/>
                <a:ea typeface="Open Sans"/>
                <a:cs typeface="Open Sans"/>
                <a:sym typeface="Open Sans"/>
              </a:rPr>
              <a:t>.  Both melodies start on the pitch F, which is the </a:t>
            </a:r>
            <a:r>
              <a:rPr b="1" lang="en">
                <a:latin typeface="Open Sans"/>
                <a:ea typeface="Open Sans"/>
                <a:cs typeface="Open Sans"/>
                <a:sym typeface="Open Sans"/>
              </a:rPr>
              <a:t>tonal center </a:t>
            </a:r>
            <a:r>
              <a:rPr lang="en">
                <a:latin typeface="Open Sans"/>
                <a:ea typeface="Open Sans"/>
                <a:cs typeface="Open Sans"/>
                <a:sym typeface="Open Sans"/>
              </a:rPr>
              <a:t>of the key signature for this movement.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Singers either call the tonal center of a piece scale degree 1 or do.  </a:t>
            </a:r>
            <a:endParaRPr>
              <a:latin typeface="Open Sans"/>
              <a:ea typeface="Open Sans"/>
              <a:cs typeface="Open Sans"/>
              <a:sym typeface="Open Sans"/>
            </a:endParaRPr>
          </a:p>
        </p:txBody>
      </p:sp>
      <p:pic>
        <p:nvPicPr>
          <p:cNvPr id="145" name="Google Shape;145;p24"/>
          <p:cNvPicPr preferRelativeResize="0"/>
          <p:nvPr/>
        </p:nvPicPr>
        <p:blipFill>
          <a:blip r:embed="rId3">
            <a:alphaModFix/>
          </a:blip>
          <a:stretch>
            <a:fillRect/>
          </a:stretch>
        </p:blipFill>
        <p:spPr>
          <a:xfrm>
            <a:off x="3624900" y="1299625"/>
            <a:ext cx="5366700" cy="3562640"/>
          </a:xfrm>
          <a:prstGeom prst="rect">
            <a:avLst/>
          </a:prstGeom>
          <a:noFill/>
          <a:ln>
            <a:noFill/>
          </a:ln>
        </p:spPr>
      </p:pic>
      <p:pic>
        <p:nvPicPr>
          <p:cNvPr id="146" name="Google Shape;146;p24" title="example 1.mp3">
            <a:hlinkClick r:id="rId4"/>
          </p:cNvPr>
          <p:cNvPicPr preferRelativeResize="0"/>
          <p:nvPr/>
        </p:nvPicPr>
        <p:blipFill>
          <a:blip r:embed="rId5">
            <a:alphaModFix/>
          </a:blip>
          <a:stretch>
            <a:fillRect/>
          </a:stretch>
        </p:blipFill>
        <p:spPr>
          <a:xfrm>
            <a:off x="396375" y="4177600"/>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p:nvPr/>
        </p:nvSpPr>
        <p:spPr>
          <a:xfrm>
            <a:off x="310450" y="1270000"/>
            <a:ext cx="3189000" cy="26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53" name="Google Shape;153;p25"/>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Look at the next phrase starting at measure 18.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Which voice part sings the melody?</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Which voice part sings the countermelody?</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What is the starting pitch of both the melody and the countermelody here?</a:t>
            </a:r>
            <a:endParaRPr b="1">
              <a:solidFill>
                <a:schemeClr val="lt1"/>
              </a:solidFill>
              <a:latin typeface="Open Sans"/>
              <a:ea typeface="Open Sans"/>
              <a:cs typeface="Open Sans"/>
              <a:sym typeface="Open Sans"/>
            </a:endParaRPr>
          </a:p>
        </p:txBody>
      </p:sp>
      <p:pic>
        <p:nvPicPr>
          <p:cNvPr id="154" name="Google Shape;154;p25"/>
          <p:cNvPicPr preferRelativeResize="0"/>
          <p:nvPr/>
        </p:nvPicPr>
        <p:blipFill>
          <a:blip r:embed="rId3">
            <a:alphaModFix/>
          </a:blip>
          <a:stretch>
            <a:fillRect/>
          </a:stretch>
        </p:blipFill>
        <p:spPr>
          <a:xfrm>
            <a:off x="3624900" y="1299625"/>
            <a:ext cx="5366700" cy="2641677"/>
          </a:xfrm>
          <a:prstGeom prst="rect">
            <a:avLst/>
          </a:prstGeom>
          <a:noFill/>
          <a:ln>
            <a:noFill/>
          </a:ln>
        </p:spPr>
      </p:pic>
      <p:pic>
        <p:nvPicPr>
          <p:cNvPr id="155" name="Google Shape;155;p25" title="example 2.mp3">
            <a:hlinkClick r:id="rId4"/>
          </p:cNvPr>
          <p:cNvPicPr preferRelativeResize="0"/>
          <p:nvPr/>
        </p:nvPicPr>
        <p:blipFill>
          <a:blip r:embed="rId5">
            <a:alphaModFix/>
          </a:blip>
          <a:stretch>
            <a:fillRect/>
          </a:stretch>
        </p:blipFill>
        <p:spPr>
          <a:xfrm>
            <a:off x="393450" y="4107827"/>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p:nvPr/>
        </p:nvSpPr>
        <p:spPr>
          <a:xfrm>
            <a:off x="417450" y="3392425"/>
            <a:ext cx="3055200" cy="117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62" name="Google Shape;162;p26"/>
          <p:cNvSpPr txBox="1"/>
          <p:nvPr/>
        </p:nvSpPr>
        <p:spPr>
          <a:xfrm>
            <a:off x="364650" y="1147225"/>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fourth phrase finally sees the entrance of all four voices parts at once.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Instead of a melody and countermelody, the voice parts use </a:t>
            </a:r>
            <a:r>
              <a:rPr b="1" lang="en">
                <a:latin typeface="Open Sans"/>
                <a:ea typeface="Open Sans"/>
                <a:cs typeface="Open Sans"/>
                <a:sym typeface="Open Sans"/>
              </a:rPr>
              <a:t>melodic fragmentation.  </a:t>
            </a:r>
            <a:r>
              <a:rPr lang="en">
                <a:latin typeface="Open Sans"/>
                <a:ea typeface="Open Sans"/>
                <a:cs typeface="Open Sans"/>
                <a:sym typeface="Open Sans"/>
              </a:rPr>
              <a:t>Melodic fragmentation is when a small part of the melody is used and developed.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The first fragment occurs in the alto part in measure 26.  Where is the next melodic fragment (part and measure)?  </a:t>
            </a:r>
            <a:endParaRPr b="1">
              <a:solidFill>
                <a:schemeClr val="lt1"/>
              </a:solidFill>
              <a:latin typeface="Open Sans"/>
              <a:ea typeface="Open Sans"/>
              <a:cs typeface="Open Sans"/>
              <a:sym typeface="Open Sans"/>
            </a:endParaRPr>
          </a:p>
        </p:txBody>
      </p:sp>
      <p:pic>
        <p:nvPicPr>
          <p:cNvPr id="163" name="Google Shape;163;p26"/>
          <p:cNvPicPr preferRelativeResize="0"/>
          <p:nvPr/>
        </p:nvPicPr>
        <p:blipFill>
          <a:blip r:embed="rId3">
            <a:alphaModFix/>
          </a:blip>
          <a:stretch>
            <a:fillRect/>
          </a:stretch>
        </p:blipFill>
        <p:spPr>
          <a:xfrm>
            <a:off x="3880550" y="464325"/>
            <a:ext cx="5097076" cy="4319351"/>
          </a:xfrm>
          <a:prstGeom prst="rect">
            <a:avLst/>
          </a:prstGeom>
          <a:noFill/>
          <a:ln>
            <a:noFill/>
          </a:ln>
        </p:spPr>
      </p:pic>
      <p:pic>
        <p:nvPicPr>
          <p:cNvPr id="164" name="Google Shape;164;p26" title="example 3.mp3">
            <a:hlinkClick r:id="rId4"/>
          </p:cNvPr>
          <p:cNvPicPr preferRelativeResize="0"/>
          <p:nvPr/>
        </p:nvPicPr>
        <p:blipFill>
          <a:blip r:embed="rId5">
            <a:alphaModFix/>
          </a:blip>
          <a:stretch>
            <a:fillRect/>
          </a:stretch>
        </p:blipFill>
        <p:spPr>
          <a:xfrm>
            <a:off x="381000" y="4487425"/>
            <a:ext cx="275075" cy="27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p:nvPr/>
        </p:nvSpPr>
        <p:spPr>
          <a:xfrm>
            <a:off x="352775" y="2624675"/>
            <a:ext cx="3104400" cy="183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71" name="Google Shape;171;p27"/>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Harmonically, this section uses what is called a </a:t>
            </a:r>
            <a:r>
              <a:rPr b="1" lang="en">
                <a:latin typeface="Open Sans"/>
                <a:ea typeface="Open Sans"/>
                <a:cs typeface="Open Sans"/>
                <a:sym typeface="Open Sans"/>
              </a:rPr>
              <a:t>sequence.  </a:t>
            </a:r>
            <a:r>
              <a:rPr lang="en">
                <a:latin typeface="Open Sans"/>
                <a:ea typeface="Open Sans"/>
                <a:cs typeface="Open Sans"/>
                <a:sym typeface="Open Sans"/>
              </a:rPr>
              <a:t>A </a:t>
            </a:r>
            <a:r>
              <a:rPr lang="en">
                <a:latin typeface="Open Sans"/>
                <a:ea typeface="Open Sans"/>
                <a:cs typeface="Open Sans"/>
                <a:sym typeface="Open Sans"/>
              </a:rPr>
              <a:t>sequence</a:t>
            </a:r>
            <a:r>
              <a:rPr lang="en">
                <a:latin typeface="Open Sans"/>
                <a:ea typeface="Open Sans"/>
                <a:cs typeface="Open Sans"/>
                <a:sym typeface="Open Sans"/>
              </a:rPr>
              <a:t> is a series of pitches and rhythms repeated at different pitch levels.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Look at the tenor part as an example of this.  What pitch does the tenor start on in the first part of the sequence?  What pitch does it start on in the second?  The third?</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Can you identify the pattern?</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72" name="Google Shape;172;p27"/>
          <p:cNvPicPr preferRelativeResize="0"/>
          <p:nvPr/>
        </p:nvPicPr>
        <p:blipFill>
          <a:blip r:embed="rId3">
            <a:alphaModFix/>
          </a:blip>
          <a:stretch>
            <a:fillRect/>
          </a:stretch>
        </p:blipFill>
        <p:spPr>
          <a:xfrm>
            <a:off x="3849500" y="431475"/>
            <a:ext cx="5135200" cy="4351624"/>
          </a:xfrm>
          <a:prstGeom prst="rect">
            <a:avLst/>
          </a:prstGeom>
          <a:noFill/>
          <a:ln>
            <a:noFill/>
          </a:ln>
        </p:spPr>
      </p:pic>
      <p:pic>
        <p:nvPicPr>
          <p:cNvPr id="173" name="Google Shape;173;p27" title="example 3.mp3">
            <a:hlinkClick r:id="rId4"/>
          </p:cNvPr>
          <p:cNvPicPr preferRelativeResize="0"/>
          <p:nvPr/>
        </p:nvPicPr>
        <p:blipFill>
          <a:blip r:embed="rId5">
            <a:alphaModFix/>
          </a:blip>
          <a:stretch>
            <a:fillRect/>
          </a:stretch>
        </p:blipFill>
        <p:spPr>
          <a:xfrm>
            <a:off x="392300" y="4251000"/>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79" name="Google Shape;179;p28"/>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fourth phrase ends at measure 37 with a </a:t>
            </a:r>
            <a:r>
              <a:rPr b="1" lang="en">
                <a:latin typeface="Open Sans"/>
                <a:ea typeface="Open Sans"/>
                <a:cs typeface="Open Sans"/>
                <a:sym typeface="Open Sans"/>
              </a:rPr>
              <a:t>cadence </a:t>
            </a:r>
            <a:r>
              <a:rPr lang="en">
                <a:latin typeface="Open Sans"/>
                <a:ea typeface="Open Sans"/>
                <a:cs typeface="Open Sans"/>
                <a:sym typeface="Open Sans"/>
              </a:rPr>
              <a:t>in the key of A minor.  A cadence is a melodic or </a:t>
            </a:r>
            <a:r>
              <a:rPr lang="en">
                <a:latin typeface="Open Sans"/>
                <a:ea typeface="Open Sans"/>
                <a:cs typeface="Open Sans"/>
                <a:sym typeface="Open Sans"/>
              </a:rPr>
              <a:t>harmonic</a:t>
            </a:r>
            <a:r>
              <a:rPr lang="en">
                <a:latin typeface="Open Sans"/>
                <a:ea typeface="Open Sans"/>
                <a:cs typeface="Open Sans"/>
                <a:sym typeface="Open Sans"/>
              </a:rPr>
              <a:t> configuration that creates a resolution, usually at the end of a phrase.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Even though the tonal center has shifted to a, the key signature in the music has not changed.  Rather, the composer uses accidentals to create the new key.  This is quite common in the Baroque period.</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80" name="Google Shape;180;p28"/>
          <p:cNvPicPr preferRelativeResize="0"/>
          <p:nvPr/>
        </p:nvPicPr>
        <p:blipFill>
          <a:blip r:embed="rId3">
            <a:alphaModFix/>
          </a:blip>
          <a:stretch>
            <a:fillRect/>
          </a:stretch>
        </p:blipFill>
        <p:spPr>
          <a:xfrm>
            <a:off x="3624900" y="1299625"/>
            <a:ext cx="5366702" cy="2267723"/>
          </a:xfrm>
          <a:prstGeom prst="rect">
            <a:avLst/>
          </a:prstGeom>
          <a:noFill/>
          <a:ln>
            <a:noFill/>
          </a:ln>
        </p:spPr>
      </p:pic>
      <p:pic>
        <p:nvPicPr>
          <p:cNvPr id="181" name="Google Shape;181;p28" title="example 4.mp3">
            <a:hlinkClick r:id="rId4"/>
          </p:cNvPr>
          <p:cNvPicPr preferRelativeResize="0"/>
          <p:nvPr/>
        </p:nvPicPr>
        <p:blipFill>
          <a:blip r:embed="rId5">
            <a:alphaModFix/>
          </a:blip>
          <a:stretch>
            <a:fillRect/>
          </a:stretch>
        </p:blipFill>
        <p:spPr>
          <a:xfrm>
            <a:off x="407550" y="4250998"/>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p:nvPr/>
        </p:nvSpPr>
        <p:spPr>
          <a:xfrm>
            <a:off x="310450" y="1298225"/>
            <a:ext cx="3231600" cy="203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88" name="Google Shape;188;p29"/>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What compositional tool does Vivaldi again use here in the fifth phrase?</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If you were unsure about the tonal center shifting to a at measure 37, at what measure do we see another cadence on a minor?</a:t>
            </a:r>
            <a:endParaRPr b="1">
              <a:solidFill>
                <a:schemeClr val="lt1"/>
              </a:solidFill>
              <a:latin typeface="Open Sans"/>
              <a:ea typeface="Open Sans"/>
              <a:cs typeface="Open Sans"/>
              <a:sym typeface="Open Sans"/>
            </a:endParaRPr>
          </a:p>
        </p:txBody>
      </p:sp>
      <p:pic>
        <p:nvPicPr>
          <p:cNvPr id="189" name="Google Shape;189;p29"/>
          <p:cNvPicPr preferRelativeResize="0"/>
          <p:nvPr/>
        </p:nvPicPr>
        <p:blipFill>
          <a:blip r:embed="rId3">
            <a:alphaModFix/>
          </a:blip>
          <a:stretch>
            <a:fillRect/>
          </a:stretch>
        </p:blipFill>
        <p:spPr>
          <a:xfrm>
            <a:off x="3653125" y="409225"/>
            <a:ext cx="5265649" cy="4380976"/>
          </a:xfrm>
          <a:prstGeom prst="rect">
            <a:avLst/>
          </a:prstGeom>
          <a:noFill/>
          <a:ln>
            <a:noFill/>
          </a:ln>
        </p:spPr>
      </p:pic>
      <p:pic>
        <p:nvPicPr>
          <p:cNvPr id="190" name="Google Shape;190;p29" title="example 5.mp3">
            <a:hlinkClick r:id="rId4"/>
          </p:cNvPr>
          <p:cNvPicPr preferRelativeResize="0"/>
          <p:nvPr/>
        </p:nvPicPr>
        <p:blipFill>
          <a:blip r:embed="rId5">
            <a:alphaModFix/>
          </a:blip>
          <a:stretch>
            <a:fillRect/>
          </a:stretch>
        </p:blipFill>
        <p:spPr>
          <a:xfrm>
            <a:off x="462825" y="4177575"/>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p:nvPr/>
        </p:nvSpPr>
        <p:spPr>
          <a:xfrm>
            <a:off x="310450" y="1270000"/>
            <a:ext cx="3189000" cy="17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97" name="Google Shape;197;p30"/>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The sixth phrase begins in what tonal center (key) at measure 53?</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p:txBody>
      </p:sp>
      <p:pic>
        <p:nvPicPr>
          <p:cNvPr id="198" name="Google Shape;198;p30"/>
          <p:cNvPicPr preferRelativeResize="0"/>
          <p:nvPr/>
        </p:nvPicPr>
        <p:blipFill>
          <a:blip r:embed="rId3">
            <a:alphaModFix/>
          </a:blip>
          <a:stretch>
            <a:fillRect/>
          </a:stretch>
        </p:blipFill>
        <p:spPr>
          <a:xfrm>
            <a:off x="3701100" y="410625"/>
            <a:ext cx="5124001" cy="4451650"/>
          </a:xfrm>
          <a:prstGeom prst="rect">
            <a:avLst/>
          </a:prstGeom>
          <a:noFill/>
          <a:ln>
            <a:noFill/>
          </a:ln>
        </p:spPr>
      </p:pic>
      <p:pic>
        <p:nvPicPr>
          <p:cNvPr id="199" name="Google Shape;199;p30" title="example 6.mp3">
            <a:hlinkClick r:id="rId4"/>
          </p:cNvPr>
          <p:cNvPicPr preferRelativeResize="0"/>
          <p:nvPr/>
        </p:nvPicPr>
        <p:blipFill>
          <a:blip r:embed="rId5">
            <a:alphaModFix/>
          </a:blip>
          <a:stretch>
            <a:fillRect/>
          </a:stretch>
        </p:blipFill>
        <p:spPr>
          <a:xfrm>
            <a:off x="448725" y="4208650"/>
            <a:ext cx="457200"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p:nvPr/>
        </p:nvSpPr>
        <p:spPr>
          <a:xfrm>
            <a:off x="352775" y="1284100"/>
            <a:ext cx="3090300" cy="262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06" name="Google Shape;206;p31"/>
          <p:cNvSpPr txBox="1"/>
          <p:nvPr/>
        </p:nvSpPr>
        <p:spPr>
          <a:xfrm>
            <a:off x="317525" y="1212012"/>
            <a:ext cx="3160800" cy="2736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lt1"/>
                </a:solidFill>
                <a:latin typeface="Open Sans"/>
                <a:ea typeface="Open Sans"/>
                <a:cs typeface="Open Sans"/>
                <a:sym typeface="Open Sans"/>
              </a:rPr>
              <a:t>The seventh phrase is centered around what key?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Which voice part has the </a:t>
            </a:r>
            <a:r>
              <a:rPr b="1" lang="en">
                <a:solidFill>
                  <a:schemeClr val="lt1"/>
                </a:solidFill>
                <a:latin typeface="Open Sans"/>
                <a:ea typeface="Open Sans"/>
                <a:cs typeface="Open Sans"/>
                <a:sym typeface="Open Sans"/>
              </a:rPr>
              <a:t>melody?</a:t>
            </a:r>
            <a:br>
              <a:rPr b="1" lang="en">
                <a:solidFill>
                  <a:schemeClr val="lt1"/>
                </a:solidFill>
                <a:latin typeface="Open Sans"/>
                <a:ea typeface="Open Sans"/>
                <a:cs typeface="Open Sans"/>
                <a:sym typeface="Open Sans"/>
              </a:rPr>
            </a:br>
            <a:br>
              <a:rPr b="1" lang="en">
                <a:solidFill>
                  <a:schemeClr val="lt1"/>
                </a:solidFill>
                <a:latin typeface="Open Sans"/>
                <a:ea typeface="Open Sans"/>
                <a:cs typeface="Open Sans"/>
                <a:sym typeface="Open Sans"/>
              </a:rPr>
            </a:br>
            <a:r>
              <a:rPr b="1" lang="en">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rPr b="1" lang="en">
                <a:solidFill>
                  <a:schemeClr val="lt1"/>
                </a:solidFill>
                <a:latin typeface="Open Sans"/>
                <a:ea typeface="Open Sans"/>
                <a:cs typeface="Open Sans"/>
                <a:sym typeface="Open Sans"/>
              </a:rPr>
              <a:t>What is different about this phrase compared to the previous phrases with melody and countermelody?</a:t>
            </a:r>
            <a:endParaRPr b="1">
              <a:solidFill>
                <a:schemeClr val="lt1"/>
              </a:solidFill>
              <a:latin typeface="Open Sans"/>
              <a:ea typeface="Open Sans"/>
              <a:cs typeface="Open Sans"/>
              <a:sym typeface="Open Sans"/>
            </a:endParaRPr>
          </a:p>
          <a:p>
            <a:pPr indent="0" lvl="0" marL="0" rtl="0" algn="just">
              <a:spcBef>
                <a:spcPts val="0"/>
              </a:spcBef>
              <a:spcAft>
                <a:spcPts val="0"/>
              </a:spcAft>
              <a:buNone/>
            </a:pPr>
            <a:r>
              <a:t/>
            </a:r>
            <a:endParaRPr>
              <a:latin typeface="Open Sans"/>
              <a:ea typeface="Open Sans"/>
              <a:cs typeface="Open Sans"/>
              <a:sym typeface="Open Sans"/>
            </a:endParaRPr>
          </a:p>
          <a:p>
            <a:pPr indent="0" lvl="0" marL="0" rtl="0" algn="just">
              <a:spcBef>
                <a:spcPts val="0"/>
              </a:spcBef>
              <a:spcAft>
                <a:spcPts val="0"/>
              </a:spcAft>
              <a:buNone/>
            </a:pPr>
            <a:r>
              <a:t/>
            </a:r>
            <a:endParaRPr>
              <a:latin typeface="Open Sans"/>
              <a:ea typeface="Open Sans"/>
              <a:cs typeface="Open Sans"/>
              <a:sym typeface="Open Sans"/>
            </a:endParaRPr>
          </a:p>
        </p:txBody>
      </p:sp>
      <p:pic>
        <p:nvPicPr>
          <p:cNvPr id="207" name="Google Shape;207;p31"/>
          <p:cNvPicPr preferRelativeResize="0"/>
          <p:nvPr/>
        </p:nvPicPr>
        <p:blipFill>
          <a:blip r:embed="rId3">
            <a:alphaModFix/>
          </a:blip>
          <a:stretch>
            <a:fillRect/>
          </a:stretch>
        </p:blipFill>
        <p:spPr>
          <a:xfrm>
            <a:off x="3639025" y="1268100"/>
            <a:ext cx="5366700" cy="2607304"/>
          </a:xfrm>
          <a:prstGeom prst="rect">
            <a:avLst/>
          </a:prstGeom>
          <a:noFill/>
          <a:ln>
            <a:noFill/>
          </a:ln>
        </p:spPr>
      </p:pic>
      <p:pic>
        <p:nvPicPr>
          <p:cNvPr id="208" name="Google Shape;208;p31" title="example 7.mp3">
            <a:hlinkClick r:id="rId4"/>
          </p:cNvPr>
          <p:cNvPicPr preferRelativeResize="0"/>
          <p:nvPr/>
        </p:nvPicPr>
        <p:blipFill>
          <a:blip r:embed="rId5">
            <a:alphaModFix/>
          </a:blip>
          <a:stretch>
            <a:fillRect/>
          </a:stretch>
        </p:blipFill>
        <p:spPr>
          <a:xfrm>
            <a:off x="393475" y="4013704"/>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69" name="Google Shape;69;p14"/>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Sections on:</a:t>
            </a:r>
            <a:br>
              <a:rPr lang="en"/>
            </a:br>
            <a:r>
              <a:rPr lang="en"/>
              <a:t>The Composer</a:t>
            </a:r>
            <a:br>
              <a:rPr lang="en"/>
            </a:br>
            <a:r>
              <a:rPr lang="en"/>
              <a:t>The Geographical Region</a:t>
            </a:r>
            <a:endParaRPr/>
          </a:p>
          <a:p>
            <a:pPr indent="0" lvl="0" marL="0" rtl="0" algn="ctr">
              <a:spcBef>
                <a:spcPts val="0"/>
              </a:spcBef>
              <a:spcAft>
                <a:spcPts val="0"/>
              </a:spcAft>
              <a:buNone/>
            </a:pPr>
            <a:r>
              <a:rPr lang="en"/>
              <a:t>The Musical Stylistic Period</a:t>
            </a:r>
            <a:endParaRPr/>
          </a:p>
          <a:p>
            <a:pPr indent="0" lvl="0" marL="0" rtl="0" algn="ctr">
              <a:spcBef>
                <a:spcPts val="0"/>
              </a:spcBef>
              <a:spcAft>
                <a:spcPts val="0"/>
              </a:spcAft>
              <a:buNone/>
            </a:pPr>
            <a:r>
              <a:rPr lang="en"/>
              <a:t>The  Composition</a:t>
            </a:r>
            <a:endParaRPr/>
          </a:p>
          <a:p>
            <a:pPr indent="0" lvl="0" marL="0" rtl="0" algn="ctr">
              <a:spcBef>
                <a:spcPts val="0"/>
              </a:spcBef>
              <a:spcAft>
                <a:spcPts val="0"/>
              </a:spcAft>
              <a:buNone/>
            </a:pPr>
            <a:r>
              <a:t/>
            </a:r>
            <a:endParaRPr/>
          </a:p>
        </p:txBody>
      </p:sp>
      <p:sp>
        <p:nvSpPr>
          <p:cNvPr id="70" name="Google Shape;70;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p:nvPr/>
        </p:nvSpPr>
        <p:spPr>
          <a:xfrm>
            <a:off x="254000" y="2201325"/>
            <a:ext cx="3189000" cy="14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15" name="Google Shape;215;p32"/>
          <p:cNvSpPr txBox="1"/>
          <p:nvPr/>
        </p:nvSpPr>
        <p:spPr>
          <a:xfrm>
            <a:off x="311700" y="1291800"/>
            <a:ext cx="31608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eighth phrase, starting at measure 70, contains paired voices in what is called </a:t>
            </a:r>
            <a:r>
              <a:rPr b="1" lang="en">
                <a:latin typeface="Open Sans"/>
                <a:ea typeface="Open Sans"/>
                <a:cs typeface="Open Sans"/>
                <a:sym typeface="Open Sans"/>
              </a:rPr>
              <a:t>duetting</a:t>
            </a: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What are the two paired groups of voices?</a:t>
            </a:r>
            <a:endParaRPr b="1">
              <a:solidFill>
                <a:schemeClr val="lt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t/>
            </a:r>
            <a:endParaRPr b="1">
              <a:solidFill>
                <a:schemeClr val="lt1"/>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What compositional device does Vivaldi employ once again in this phrase (hint: think patterns)?</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216" name="Google Shape;216;p32" title="example 7.mp3">
            <a:hlinkClick r:id="rId3"/>
          </p:cNvPr>
          <p:cNvPicPr preferRelativeResize="0"/>
          <p:nvPr/>
        </p:nvPicPr>
        <p:blipFill>
          <a:blip r:embed="rId4">
            <a:alphaModFix/>
          </a:blip>
          <a:stretch>
            <a:fillRect/>
          </a:stretch>
        </p:blipFill>
        <p:spPr>
          <a:xfrm>
            <a:off x="393475" y="4013704"/>
            <a:ext cx="457200" cy="457200"/>
          </a:xfrm>
          <a:prstGeom prst="rect">
            <a:avLst/>
          </a:prstGeom>
          <a:noFill/>
          <a:ln>
            <a:noFill/>
          </a:ln>
        </p:spPr>
      </p:pic>
      <p:pic>
        <p:nvPicPr>
          <p:cNvPr id="217" name="Google Shape;217;p32"/>
          <p:cNvPicPr preferRelativeResize="0"/>
          <p:nvPr/>
        </p:nvPicPr>
        <p:blipFill>
          <a:blip r:embed="rId5">
            <a:alphaModFix/>
          </a:blip>
          <a:stretch>
            <a:fillRect/>
          </a:stretch>
        </p:blipFill>
        <p:spPr>
          <a:xfrm>
            <a:off x="3680075" y="378188"/>
            <a:ext cx="5152225" cy="438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23" name="Google Shape;223;p33"/>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Look at the final cadence of the voice parts in measures 88-90.</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Notice how the soprano and alto parts reinforce a rhythm of half notes starting at measure 88, thereby creating a momentary feeling of being in a time signature of 2/4 instead of </a:t>
            </a:r>
            <a:r>
              <a:rPr lang="en">
                <a:latin typeface="Open Sans"/>
                <a:ea typeface="Open Sans"/>
                <a:cs typeface="Open Sans"/>
                <a:sym typeface="Open Sans"/>
              </a:rPr>
              <a:t>3/4</a:t>
            </a:r>
            <a:r>
              <a:rPr lang="en">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This overlapping of one time signature onto another is called </a:t>
            </a:r>
            <a:r>
              <a:rPr b="1" lang="en">
                <a:latin typeface="Open Sans"/>
                <a:ea typeface="Open Sans"/>
                <a:cs typeface="Open Sans"/>
                <a:sym typeface="Open Sans"/>
              </a:rPr>
              <a:t>hemiola</a:t>
            </a:r>
            <a:r>
              <a:rPr lang="en">
                <a:latin typeface="Open Sans"/>
                <a:ea typeface="Open Sans"/>
                <a:cs typeface="Open Sans"/>
                <a:sym typeface="Open Sans"/>
              </a:rPr>
              <a:t>, and it became quite common in Baroque and Classical period music.</a:t>
            </a:r>
            <a:endParaRPr>
              <a:latin typeface="Open Sans"/>
              <a:ea typeface="Open Sans"/>
              <a:cs typeface="Open Sans"/>
              <a:sym typeface="Open Sans"/>
            </a:endParaRPr>
          </a:p>
        </p:txBody>
      </p:sp>
      <p:pic>
        <p:nvPicPr>
          <p:cNvPr id="224" name="Google Shape;224;p33" title="example 7.mp3">
            <a:hlinkClick r:id="rId3"/>
          </p:cNvPr>
          <p:cNvPicPr preferRelativeResize="0"/>
          <p:nvPr/>
        </p:nvPicPr>
        <p:blipFill>
          <a:blip r:embed="rId4">
            <a:alphaModFix/>
          </a:blip>
          <a:stretch>
            <a:fillRect/>
          </a:stretch>
        </p:blipFill>
        <p:spPr>
          <a:xfrm>
            <a:off x="393475" y="4013704"/>
            <a:ext cx="457200" cy="457200"/>
          </a:xfrm>
          <a:prstGeom prst="rect">
            <a:avLst/>
          </a:prstGeom>
          <a:noFill/>
          <a:ln>
            <a:noFill/>
          </a:ln>
        </p:spPr>
      </p:pic>
      <p:pic>
        <p:nvPicPr>
          <p:cNvPr id="225" name="Google Shape;225;p33"/>
          <p:cNvPicPr preferRelativeResize="0"/>
          <p:nvPr/>
        </p:nvPicPr>
        <p:blipFill>
          <a:blip r:embed="rId5">
            <a:alphaModFix/>
          </a:blip>
          <a:stretch>
            <a:fillRect/>
          </a:stretch>
        </p:blipFill>
        <p:spPr>
          <a:xfrm>
            <a:off x="3624900" y="1299625"/>
            <a:ext cx="5366699" cy="25754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Vocal Technique</a:t>
            </a:r>
            <a:endParaRPr/>
          </a:p>
        </p:txBody>
      </p:sp>
      <p:sp>
        <p:nvSpPr>
          <p:cNvPr id="231" name="Google Shape;231;p34"/>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32" name="Google Shape;232;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p:nvPr/>
        </p:nvSpPr>
        <p:spPr>
          <a:xfrm>
            <a:off x="479775" y="3880400"/>
            <a:ext cx="7704600" cy="53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39" name="Google Shape;239;p35"/>
          <p:cNvSpPr txBox="1"/>
          <p:nvPr/>
        </p:nvSpPr>
        <p:spPr>
          <a:xfrm>
            <a:off x="479775" y="1397000"/>
            <a:ext cx="7874100" cy="24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First practice speaking the opening line in Latin.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Latin was the language used by the Roman Catholic Church for their services.  In fact, in many places today, Latin is still used in Roman Catholic churches.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sz="3500">
                <a:latin typeface="Open Sans"/>
                <a:ea typeface="Open Sans"/>
                <a:cs typeface="Open Sans"/>
                <a:sym typeface="Open Sans"/>
              </a:rPr>
              <a:t>Domine Fili Unigenite, Jesu Christe</a:t>
            </a:r>
            <a:endParaRPr b="1" sz="35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Record yourself speaking this first line after you have practiced it a few times.  Focus on making pure, open vowels.  </a:t>
            </a:r>
            <a:endParaRPr b="1">
              <a:solidFill>
                <a:schemeClr val="lt1"/>
              </a:solidFill>
              <a:latin typeface="Open Sans"/>
              <a:ea typeface="Open Sans"/>
              <a:cs typeface="Open Sans"/>
              <a:sym typeface="Open Sans"/>
            </a:endParaRPr>
          </a:p>
        </p:txBody>
      </p:sp>
      <p:pic>
        <p:nvPicPr>
          <p:cNvPr id="240" name="Google Shape;240;p35" title="pronounciation.mp3">
            <a:hlinkClick r:id="rId3"/>
          </p:cNvPr>
          <p:cNvPicPr preferRelativeResize="0"/>
          <p:nvPr/>
        </p:nvPicPr>
        <p:blipFill>
          <a:blip r:embed="rId4">
            <a:alphaModFix/>
          </a:blip>
          <a:stretch>
            <a:fillRect/>
          </a:stretch>
        </p:blipFill>
        <p:spPr>
          <a:xfrm>
            <a:off x="578550" y="3256825"/>
            <a:ext cx="457200" cy="457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p:nvPr/>
        </p:nvSpPr>
        <p:spPr>
          <a:xfrm>
            <a:off x="536225" y="3979325"/>
            <a:ext cx="77751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47" name="Google Shape;247;p36"/>
          <p:cNvSpPr txBox="1"/>
          <p:nvPr/>
        </p:nvSpPr>
        <p:spPr>
          <a:xfrm>
            <a:off x="479775" y="1397000"/>
            <a:ext cx="7874100" cy="24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Now that you have practiced the Latin, sing the opening melody along with the alto.  If you would prefer, you may sing this melody an octave lower.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Notice the articulation of the singer, who is lifting after the first note of each measure.  This separation between notes is called </a:t>
            </a:r>
            <a:r>
              <a:rPr b="1" lang="en">
                <a:solidFill>
                  <a:schemeClr val="dk1"/>
                </a:solidFill>
                <a:latin typeface="Open Sans"/>
                <a:ea typeface="Open Sans"/>
                <a:cs typeface="Open Sans"/>
                <a:sym typeface="Open Sans"/>
              </a:rPr>
              <a:t>staccato</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The other notes are connected, or </a:t>
            </a:r>
            <a:r>
              <a:rPr b="1" lang="en">
                <a:solidFill>
                  <a:schemeClr val="dk1"/>
                </a:solidFill>
                <a:latin typeface="Open Sans"/>
                <a:ea typeface="Open Sans"/>
                <a:cs typeface="Open Sans"/>
                <a:sym typeface="Open Sans"/>
              </a:rPr>
              <a:t>legato</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248" name="Google Shape;248;p36" title="example 8.mp3">
            <a:hlinkClick r:id="rId3"/>
          </p:cNvPr>
          <p:cNvPicPr preferRelativeResize="0"/>
          <p:nvPr/>
        </p:nvPicPr>
        <p:blipFill>
          <a:blip r:embed="rId4">
            <a:alphaModFix/>
          </a:blip>
          <a:stretch>
            <a:fillRect/>
          </a:stretch>
        </p:blipFill>
        <p:spPr>
          <a:xfrm>
            <a:off x="561600" y="2015075"/>
            <a:ext cx="421900" cy="421900"/>
          </a:xfrm>
          <a:prstGeom prst="rect">
            <a:avLst/>
          </a:prstGeom>
          <a:noFill/>
          <a:ln>
            <a:noFill/>
          </a:ln>
        </p:spPr>
      </p:pic>
      <p:sp>
        <p:nvSpPr>
          <p:cNvPr id="249" name="Google Shape;249;p36"/>
          <p:cNvSpPr txBox="1"/>
          <p:nvPr/>
        </p:nvSpPr>
        <p:spPr>
          <a:xfrm>
            <a:off x="536225" y="3979325"/>
            <a:ext cx="77751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Once you have finished practicing, please record yourself singing this line.  You may sing along with the recording if it is helpful. Be patient-- it may take up to 15 minutes or so to get it!</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84675" y="929275"/>
            <a:ext cx="43320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Listening and Evaluating</a:t>
            </a:r>
            <a:endParaRPr/>
          </a:p>
        </p:txBody>
      </p:sp>
      <p:sp>
        <p:nvSpPr>
          <p:cNvPr id="255" name="Google Shape;255;p37"/>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56" name="Google Shape;256;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62" name="Google Shape;262;p3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 following two performances of </a:t>
            </a:r>
            <a:r>
              <a:rPr i="1" lang="en"/>
              <a:t>Domine, Fili, Unigenite.</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68" name="Google Shape;268;p39"/>
          <p:cNvSpPr txBox="1"/>
          <p:nvPr>
            <p:ph idx="1" type="body"/>
          </p:nvPr>
        </p:nvSpPr>
        <p:spPr>
          <a:xfrm>
            <a:off x="311700" y="1267550"/>
            <a:ext cx="8520600" cy="56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030303"/>
                </a:solidFill>
              </a:rPr>
              <a:t>University of North Texas: Collegium Singers &amp; Baroque Orchestra</a:t>
            </a:r>
            <a:endParaRPr sz="1650">
              <a:solidFill>
                <a:srgbClr val="030303"/>
              </a:solidFill>
            </a:endParaRPr>
          </a:p>
          <a:p>
            <a:pPr indent="0" lvl="0" marL="0" rtl="0" algn="l">
              <a:spcBef>
                <a:spcPts val="1600"/>
              </a:spcBef>
              <a:spcAft>
                <a:spcPts val="0"/>
              </a:spcAft>
              <a:buNone/>
            </a:pPr>
            <a:r>
              <a:rPr lang="en" sz="1650">
                <a:solidFill>
                  <a:srgbClr val="030303"/>
                </a:solidFill>
              </a:rPr>
              <a:t>Richard Sparks, conductor</a:t>
            </a:r>
            <a:endParaRPr sz="2400"/>
          </a:p>
          <a:p>
            <a:pPr indent="0" lvl="0" marL="0" rtl="0" algn="l">
              <a:spcBef>
                <a:spcPts val="1600"/>
              </a:spcBef>
              <a:spcAft>
                <a:spcPts val="1600"/>
              </a:spcAft>
              <a:buNone/>
            </a:pPr>
            <a:r>
              <a:t/>
            </a:r>
            <a:endParaRPr sz="2400"/>
          </a:p>
        </p:txBody>
      </p:sp>
      <p:pic>
        <p:nvPicPr>
          <p:cNvPr descr="Gloria, RV 589......... Antonio Vivaldi  (1678-1741)&#10;0:18 Gloria in excelsis Deo (Chorus)&#10;2:48 Et in terra pax (Chorus)&#10;7:46 Laudamus te (Sopranos I and II)&#10;10:04 Gratias agimus tibi (Chorus)&#10;10:27 Propter magnam gloriam (Chorus)&#10;11:17 Domine Deus (Soprano)&#10;14:32 Domine, Fili unigenite (Chorus)&#10;16:41 Domine Deus, Agnus Dei (Contralto and Chorus)&#10;20:34 Qui tollis peccata mundi (Chorus)&#10;21:40 Qui sedes ad dexteram Patris (Contralto)&#10;24:14 Quoniam tu solus sanctus (Chorus)&#10;25:00 Cum Sancto Spiritu (Chorus)&#10;(Thanks Vagner Morais)&#10;&#10;University of North Texas: Collegium Singers &amp; Baroque Orchestra&#10;Richard Sparks, conductor&#10;&#10;Recorded live December 2, 2011&#10;Winspear Hall, University of North Texas, Denton TX&#10;&#10;Student soloists:&#10;Julianna Emanski, Kathryn Supina, Tess Mattingly, Alyssa Narum, Fabiana Gonzalez.&#10;&#10;Andreas Stoltzfus, trumpet  •  Maryanna Bryant, oboe&#10;&#10;https://choral.music.unt.edu&#10;Performances like this are live streamed for free here on Youtube or at http://untmusiclive.com" id="269" name="Google Shape;269;p39" title="Vivaldi's Gloria">
            <a:hlinkClick r:id="rId3"/>
          </p:cNvPr>
          <p:cNvPicPr preferRelativeResize="0"/>
          <p:nvPr/>
        </p:nvPicPr>
        <p:blipFill>
          <a:blip r:embed="rId4">
            <a:alphaModFix/>
          </a:blip>
          <a:stretch>
            <a:fillRect/>
          </a:stretch>
        </p:blipFill>
        <p:spPr>
          <a:xfrm>
            <a:off x="4202300" y="1834550"/>
            <a:ext cx="4005533" cy="3004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75" name="Google Shape;275;p40"/>
          <p:cNvSpPr txBox="1"/>
          <p:nvPr>
            <p:ph idx="1" type="body"/>
          </p:nvPr>
        </p:nvSpPr>
        <p:spPr>
          <a:xfrm>
            <a:off x="311700" y="1267550"/>
            <a:ext cx="8520600" cy="56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030303"/>
                </a:solidFill>
              </a:rPr>
              <a:t>Vivaldi’s Women (Schola Pietatis Antonio Vivaldi) </a:t>
            </a:r>
            <a:endParaRPr sz="1650">
              <a:solidFill>
                <a:srgbClr val="030303"/>
              </a:solidFill>
            </a:endParaRPr>
          </a:p>
          <a:p>
            <a:pPr indent="0" lvl="0" marL="0" rtl="0" algn="l">
              <a:spcBef>
                <a:spcPts val="1600"/>
              </a:spcBef>
              <a:spcAft>
                <a:spcPts val="1600"/>
              </a:spcAft>
              <a:buNone/>
            </a:pPr>
            <a:r>
              <a:rPr lang="en" sz="1650">
                <a:solidFill>
                  <a:srgbClr val="030303"/>
                </a:solidFill>
              </a:rPr>
              <a:t>The OAE/Jerwood Experience</a:t>
            </a:r>
            <a:endParaRPr sz="1650">
              <a:solidFill>
                <a:srgbClr val="030303"/>
              </a:solidFill>
            </a:endParaRPr>
          </a:p>
        </p:txBody>
      </p:sp>
      <p:pic>
        <p:nvPicPr>
          <p:cNvPr descr="Gloria 7 - Domine fili unigenite (contralto, slow). Vivaldi’s Women (Schola Pietatis Antonio Vivaldi) in an all-female performance of the Gloria at the Church of the Pietà in Venice. The tenors and basses are in the north cantoria (organ side, right) with the sopranos and contraltos facing them on the left. The orchestra (the OAE/Jerwood Experience) is in the west gallery.   Costumes by Eric Doughney, after Grevenbroeck." id="276" name="Google Shape;276;p40" title="Gloria 7 - Domine fili unigenite">
            <a:hlinkClick r:id="rId3"/>
          </p:cNvPr>
          <p:cNvPicPr preferRelativeResize="0"/>
          <p:nvPr/>
        </p:nvPicPr>
        <p:blipFill>
          <a:blip r:embed="rId4">
            <a:alphaModFix/>
          </a:blip>
          <a:stretch>
            <a:fillRect/>
          </a:stretch>
        </p:blipFill>
        <p:spPr>
          <a:xfrm>
            <a:off x="4205100" y="1834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p:nvPr/>
        </p:nvSpPr>
        <p:spPr>
          <a:xfrm>
            <a:off x="324550" y="118532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1"/>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83" name="Google Shape;283;p41"/>
          <p:cNvSpPr txBox="1"/>
          <p:nvPr>
            <p:ph idx="1" type="body"/>
          </p:nvPr>
        </p:nvSpPr>
        <p:spPr>
          <a:xfrm>
            <a:off x="311700" y="126755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Describe the similarities and differences between the two performances in</a:t>
            </a:r>
            <a:br>
              <a:rPr b="1" lang="en" sz="1650">
                <a:solidFill>
                  <a:schemeClr val="lt1"/>
                </a:solidFill>
              </a:rPr>
            </a:br>
            <a:r>
              <a:rPr b="1" lang="en" sz="1650">
                <a:solidFill>
                  <a:schemeClr val="lt1"/>
                </a:solidFill>
              </a:rPr>
              <a:t>the following areas: tone, tempo, and dynamics</a:t>
            </a:r>
            <a:endParaRPr b="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
        <p:nvSpPr>
          <p:cNvPr id="284" name="Google Shape;284;p41"/>
          <p:cNvSpPr/>
          <p:nvPr/>
        </p:nvSpPr>
        <p:spPr>
          <a:xfrm>
            <a:off x="324550" y="279117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1"/>
          <p:cNvSpPr txBox="1"/>
          <p:nvPr>
            <p:ph idx="1" type="body"/>
          </p:nvPr>
        </p:nvSpPr>
        <p:spPr>
          <a:xfrm>
            <a:off x="311700" y="287340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Which performance do you prefer?  Why?</a:t>
            </a:r>
            <a:endParaRPr b="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the Composer</a:t>
            </a:r>
            <a:endParaRPr/>
          </a:p>
        </p:txBody>
      </p:sp>
      <p:sp>
        <p:nvSpPr>
          <p:cNvPr id="76" name="Google Shape;76;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Antonio Vivaldi (1678-1741) was an Italian Baroque musical composer, virtuoso violinist, teacher, and Roman Catholic priest. It is important to note that at the time, Italy was not a country yet, so technically Vivaldi was from Venice, the capital of the Venetian Republic (</a:t>
            </a:r>
            <a:r>
              <a:rPr i="1" lang="en">
                <a:solidFill>
                  <a:srgbClr val="202122"/>
                </a:solidFill>
                <a:highlight>
                  <a:srgbClr val="FFFFFF"/>
                </a:highlight>
              </a:rPr>
              <a:t>Repubblica di Venezia).</a:t>
            </a:r>
            <a:endParaRPr i="1">
              <a:solidFill>
                <a:srgbClr val="202122"/>
              </a:solidFill>
              <a:highlight>
                <a:srgbClr val="FFFFFF"/>
              </a:highlight>
            </a:endParaRPr>
          </a:p>
          <a:p>
            <a:pPr indent="0" lvl="0" marL="0" rtl="0" algn="l">
              <a:spcBef>
                <a:spcPts val="1600"/>
              </a:spcBef>
              <a:spcAft>
                <a:spcPts val="1600"/>
              </a:spcAft>
              <a:buNone/>
            </a:pPr>
            <a:r>
              <a:rPr lang="en"/>
              <a:t>One of the most famous and prolific Baroque composers, Vivaldi wrote 500 concertos, 46 operas, and dozens of sacred choral works.  His most famous concerto is called </a:t>
            </a:r>
            <a:r>
              <a:rPr i="1" lang="en"/>
              <a:t>The Four Seasons</a:t>
            </a:r>
            <a:r>
              <a:rPr lang="en"/>
              <a:t>.  You may recognize the </a:t>
            </a:r>
            <a:r>
              <a:rPr i="1" lang="en"/>
              <a:t>Spring </a:t>
            </a:r>
            <a:r>
              <a:rPr lang="en"/>
              <a:t>movement:</a:t>
            </a:r>
            <a:endParaRPr/>
          </a:p>
        </p:txBody>
      </p:sp>
      <p:pic>
        <p:nvPicPr>
          <p:cNvPr descr="All three movements of Antonio Vivaldi's Spring Concerto from the Four Seasons. I'm sorry I have no idea who is playing. Enjoy and thanks for watching.  &#10; &#10;Be sure to check out part 2. &#10; &#10;P.S. If you would like the solo violin sheet music for this song, send me a message." id="77" name="Google Shape;77;p15" title="Vivaldi's Four Seasons - Spring (Part 1)">
            <a:hlinkClick r:id="rId3"/>
          </p:cNvPr>
          <p:cNvPicPr preferRelativeResize="0"/>
          <p:nvPr/>
        </p:nvPicPr>
        <p:blipFill>
          <a:blip r:embed="rId4">
            <a:alphaModFix/>
          </a:blip>
          <a:stretch>
            <a:fillRect/>
          </a:stretch>
        </p:blipFill>
        <p:spPr>
          <a:xfrm>
            <a:off x="3873688" y="3817025"/>
            <a:ext cx="1396625" cy="104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Venetian </a:t>
            </a:r>
            <a:r>
              <a:rPr lang="en"/>
              <a:t>Republic</a:t>
            </a:r>
            <a:endParaRPr/>
          </a:p>
        </p:txBody>
      </p:sp>
      <p:sp>
        <p:nvSpPr>
          <p:cNvPr id="83" name="Google Shape;83;p16"/>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Venetian Republic lasted from 697-1797.  Located in what is now northeastern Italy, it extended through modern day Greece and </a:t>
            </a:r>
            <a:r>
              <a:rPr lang="en"/>
              <a:t>Cyprus</a:t>
            </a:r>
            <a:r>
              <a:rPr lang="en"/>
              <a:t>.  A trading power, the Venetian Republic was ruled by a </a:t>
            </a:r>
            <a:r>
              <a:rPr b="1" lang="en"/>
              <a:t>doge</a:t>
            </a:r>
            <a:r>
              <a:rPr lang="en"/>
              <a:t> along with a powerful group of nobles, aristocrats and merchants called the </a:t>
            </a:r>
            <a:r>
              <a:rPr b="1" lang="en"/>
              <a:t>Great Council of Venice</a:t>
            </a:r>
            <a:r>
              <a:rPr lang="en"/>
              <a:t>. </a:t>
            </a:r>
            <a:endParaRPr/>
          </a:p>
        </p:txBody>
      </p:sp>
      <p:pic>
        <p:nvPicPr>
          <p:cNvPr id="84" name="Google Shape;84;p16"/>
          <p:cNvPicPr preferRelativeResize="0"/>
          <p:nvPr/>
        </p:nvPicPr>
        <p:blipFill>
          <a:blip r:embed="rId3">
            <a:alphaModFix/>
          </a:blip>
          <a:stretch>
            <a:fillRect/>
          </a:stretch>
        </p:blipFill>
        <p:spPr>
          <a:xfrm>
            <a:off x="5080475" y="1225225"/>
            <a:ext cx="3623900" cy="3264852"/>
          </a:xfrm>
          <a:prstGeom prst="rect">
            <a:avLst/>
          </a:prstGeom>
          <a:noFill/>
          <a:ln>
            <a:noFill/>
          </a:ln>
        </p:spPr>
      </p:pic>
      <p:sp>
        <p:nvSpPr>
          <p:cNvPr id="85" name="Google Shape;85;p16"/>
          <p:cNvSpPr txBox="1"/>
          <p:nvPr/>
        </p:nvSpPr>
        <p:spPr>
          <a:xfrm>
            <a:off x="5080475" y="4568075"/>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Open Sans"/>
                <a:ea typeface="Open Sans"/>
                <a:cs typeface="Open Sans"/>
                <a:sym typeface="Open Sans"/>
              </a:rPr>
              <a:t>By Reincanarietheorie - Own work, CC BY-SA 4.0, https://commons.wikimedia.org/w/index.php?curid=71706621</a:t>
            </a:r>
            <a:endParaRPr sz="5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217150"/>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Venice Today</a:t>
            </a:r>
            <a:endParaRPr/>
          </a:p>
        </p:txBody>
      </p:sp>
      <p:pic>
        <p:nvPicPr>
          <p:cNvPr descr="The Venetian life resides within the city's hundreds of canals and diverse architecture. This short documentary by directors Olvier Astrologo and Nils Astrologo immerses us in the historical and hidden places of Venice, Italy, to reveal ancient folk traditions.&#10;➡ Subscribe: http://bit.ly/NatGeoSubscribe&#10;➡ Get More Short Film Showcase: http://bit.ly/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Facebook: https://www.facebook.com/oliver.astrologo&#10;Instagram: https://www.instagram.com/oliverhl/&#10;Vimeo: https://vimeo.com/oliverastrologo&#10;Twitter: https://twitter.com/oliverastrologo&#10; &#10;Directed by Oliver Astrologo and Nils Astrologo (fb.com/oliver.astrologo)&#10;Filmed by Tommaso Cassinis, Nils Astrologo, and Oliver Astrologo&#10;Production assistant: Valeria D’Ovidio&#10;Music produced by ZerOKilled Music Inc. (zerokilledmusic.com)&#10;Track: ”Dream Journey&quot; by Moon Device&#10;Sound design by Peter Breaker&#10;&#10;Experience Venice’s Spectacular Beauty in Under 4 Minutes | Short Film Showcase&#10;https://youtu.be/JphHw6iU4m8&#10;&#10;National Geographic&#10;https://www.youtube.com/natgeo" id="91" name="Google Shape;91;p17" title="Experience Venice’s Spectacular Beauty in Under 4 Minutes | Short Film Showcase">
            <a:hlinkClick r:id="rId3"/>
          </p:cNvPr>
          <p:cNvPicPr preferRelativeResize="0"/>
          <p:nvPr/>
        </p:nvPicPr>
        <p:blipFill>
          <a:blip r:embed="rId4">
            <a:alphaModFix/>
          </a:blip>
          <a:stretch>
            <a:fillRect/>
          </a:stretch>
        </p:blipFill>
        <p:spPr>
          <a:xfrm>
            <a:off x="2184400" y="1141575"/>
            <a:ext cx="4775200" cy="358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265500" y="13475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a:t>
            </a:r>
            <a:endParaRPr/>
          </a:p>
          <a:p>
            <a:pPr indent="0" lvl="0" marL="0" rtl="0" algn="ctr">
              <a:spcBef>
                <a:spcPts val="0"/>
              </a:spcBef>
              <a:spcAft>
                <a:spcPts val="0"/>
              </a:spcAft>
              <a:buNone/>
            </a:pPr>
            <a:r>
              <a:rPr lang="en"/>
              <a:t>1600-1750</a:t>
            </a:r>
            <a:endParaRPr/>
          </a:p>
        </p:txBody>
      </p:sp>
      <p:sp>
        <p:nvSpPr>
          <p:cNvPr id="97" name="Google Shape;97;p18"/>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Medieval Period (800-1400)</a:t>
            </a:r>
            <a:endParaRPr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Renaissance Period (approx. 1400-1600)</a:t>
            </a:r>
            <a:endParaRPr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Baroque Period (approx. 1600-1750)</a:t>
            </a:r>
            <a:endParaRPr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Classical Period (approx. 1750-1820)</a:t>
            </a:r>
            <a:endParaRPr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Romantic Period (approx. 1820-1910)</a:t>
            </a:r>
            <a:endParaRPr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Modern Period (approx. 1910-present)</a:t>
            </a:r>
            <a:endParaRPr sz="1200">
              <a:solidFill>
                <a:srgbClr val="FFFFFF"/>
              </a:solidFill>
              <a:latin typeface="Roboto"/>
              <a:ea typeface="Roboto"/>
              <a:cs typeface="Roboto"/>
              <a:sym typeface="Roboto"/>
            </a:endParaRPr>
          </a:p>
          <a:p>
            <a:pPr indent="0" lvl="0" marL="0" rtl="0" algn="ctr">
              <a:spcBef>
                <a:spcPts val="300"/>
              </a:spcBef>
              <a:spcAft>
                <a:spcPts val="0"/>
              </a:spcAft>
              <a:buNone/>
            </a:pPr>
            <a:r>
              <a:t/>
            </a:r>
            <a:endParaRPr>
              <a:solidFill>
                <a:srgbClr val="FFFFFF"/>
              </a:solidFill>
            </a:endParaRPr>
          </a:p>
        </p:txBody>
      </p:sp>
      <p:sp>
        <p:nvSpPr>
          <p:cNvPr id="98" name="Google Shape;98;p18"/>
          <p:cNvSpPr/>
          <p:nvPr/>
        </p:nvSpPr>
        <p:spPr>
          <a:xfrm>
            <a:off x="5630450" y="311850"/>
            <a:ext cx="197700" cy="4550100"/>
          </a:xfrm>
          <a:prstGeom prst="down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nvSpPr>
        <p:spPr>
          <a:xfrm>
            <a:off x="5965250" y="441300"/>
            <a:ext cx="2487300" cy="42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200">
                <a:solidFill>
                  <a:schemeClr val="accent1"/>
                </a:solidFill>
                <a:latin typeface="Roboto"/>
                <a:ea typeface="Roboto"/>
                <a:cs typeface="Roboto"/>
                <a:sym typeface="Roboto"/>
              </a:rPr>
              <a:t>Medieval Period (800-1400)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Renaissance Period (1400-1600)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rgbClr val="FFFFFF"/>
                </a:solidFill>
                <a:latin typeface="Roboto"/>
                <a:ea typeface="Roboto"/>
                <a:cs typeface="Roboto"/>
                <a:sym typeface="Roboto"/>
              </a:rPr>
              <a:t>Baroque Period (1600-1750)</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Classical Period (1750-1820)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Romantic Period (1820-1910)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Modern Period (1910-present)</a:t>
            </a:r>
            <a:endParaRPr b="1" sz="1200">
              <a:solidFill>
                <a:schemeClr val="accent1"/>
              </a:solidFill>
              <a:latin typeface="Roboto"/>
              <a:ea typeface="Roboto"/>
              <a:cs typeface="Roboto"/>
              <a:sym typeface="Roboto"/>
            </a:endParaRPr>
          </a:p>
          <a:p>
            <a:pPr indent="0" lvl="0" marL="0" rtl="0" algn="r">
              <a:spcBef>
                <a:spcPts val="300"/>
              </a:spcBef>
              <a:spcAft>
                <a:spcPts val="0"/>
              </a:spcAft>
              <a:buClr>
                <a:schemeClr val="dk1"/>
              </a:buClr>
              <a:buSzPts val="1100"/>
              <a:buFont typeface="Arial"/>
              <a:buNone/>
            </a:pPr>
            <a:r>
              <a:t/>
            </a:r>
            <a:endParaRPr b="1" sz="2400">
              <a:solidFill>
                <a:srgbClr val="FFFFFF"/>
              </a:solidFill>
              <a:latin typeface="Economica"/>
              <a:ea typeface="Economica"/>
              <a:cs typeface="Economica"/>
              <a:sym typeface="Economica"/>
            </a:endParaRPr>
          </a:p>
        </p:txBody>
      </p:sp>
      <p:sp>
        <p:nvSpPr>
          <p:cNvPr id="100" name="Google Shape;100;p18"/>
          <p:cNvSpPr/>
          <p:nvPr/>
        </p:nvSpPr>
        <p:spPr>
          <a:xfrm flipH="1" rot="10800000">
            <a:off x="5695950" y="6086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flipH="1" rot="10800000">
            <a:off x="5695950" y="1846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flipH="1" rot="10800000">
            <a:off x="5695950" y="2587752"/>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rot="10800000">
            <a:off x="5695950" y="30851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flipH="1" rot="10800000">
            <a:off x="5695950" y="3582500"/>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flipH="1" rot="10800000">
            <a:off x="5695950" y="4079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a:t>
            </a:r>
            <a:endParaRPr/>
          </a:p>
        </p:txBody>
      </p:sp>
      <p:pic>
        <p:nvPicPr>
          <p:cNvPr descr="The Baroque Period in Western Music History&#10;&#10;This series of videos will introduce the history of Western Classical Music, mapping out the historical periods and important musical developments. We hope that these videos will provide you with a convenient, enjoyable way to break the ice of studying music history. We start here with the Baroque Period and will continue by introducing other classical periods in future video lessons.&#10;&#10;Take online piano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Timestamps: &#10;&#10;00:00 Introduction&#10;00:24 The Baroque Period&#10;01:45 Key Elements of the Baroque Period&#10;03:50  Leading Baroque Figures &#10;04:48 Major Composers and Musical Examples from this Period&#10;&#10;-----------------------&#10;&#10;Written and Narrated by West Troiano &#10;Script Edited by Michelle Aichele&#10;Video Editing by Nick Vaky&#10;&#10;-----------------------&#10;&#10;Free download of sheet music for this video and many others: https://goo.gl/YwgqPN  &#10; &#10;👉 Visit Liberty Park Music: https://www.libertyparkmusic.com 👈&#10;&#10;Take online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 &#10; &#10;New videos every Tuesday and Thursday! Request songs in the comments below or connect with us by using the hashtag #askLPM&#10;&#10;------------------------&#10; &#10;Facebook: https://www.facebook.com/LibertyParkMusic/  &#10;Blog: https://libertyparkmusic.com/blog &#10;Twitter: https://twitter.com/Liberty_Park &#10;Instagram: https://instagram.com/liberty_park_music" id="111" name="Google Shape;111;p19" title="The Baroque Period | Music History Video Lesson">
            <a:hlinkClick r:id="rId3"/>
          </p:cNvPr>
          <p:cNvPicPr preferRelativeResize="0"/>
          <p:nvPr/>
        </p:nvPicPr>
        <p:blipFill>
          <a:blip r:embed="rId4">
            <a:alphaModFix/>
          </a:blip>
          <a:stretch>
            <a:fillRect/>
          </a:stretch>
        </p:blipFill>
        <p:spPr>
          <a:xfrm>
            <a:off x="2286000" y="130530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Baroque Period</a:t>
            </a:r>
            <a:endParaRPr/>
          </a:p>
        </p:txBody>
      </p:sp>
      <p:sp>
        <p:nvSpPr>
          <p:cNvPr id="117" name="Google Shape;117;p20"/>
          <p:cNvSpPr txBox="1"/>
          <p:nvPr/>
        </p:nvSpPr>
        <p:spPr>
          <a:xfrm>
            <a:off x="423325" y="765575"/>
            <a:ext cx="8170500" cy="38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a:t>
            </a:r>
            <a:r>
              <a:rPr b="1" lang="en" sz="1600">
                <a:latin typeface="Open Sans"/>
                <a:ea typeface="Open Sans"/>
                <a:cs typeface="Open Sans"/>
                <a:sym typeface="Open Sans"/>
              </a:rPr>
              <a:t>key signatures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Key signatures define a clear tonal center to a piece or section</a:t>
            </a:r>
            <a:endParaRPr b="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figured bass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Employs an accompanimental instrument like harpsichord or organ to </a:t>
            </a:r>
            <a:br>
              <a:rPr i="1" lang="en" sz="1600">
                <a:latin typeface="Open Sans"/>
                <a:ea typeface="Open Sans"/>
                <a:cs typeface="Open Sans"/>
                <a:sym typeface="Open Sans"/>
              </a:rPr>
            </a:br>
            <a:r>
              <a:rPr i="1" lang="en" sz="1600">
                <a:latin typeface="Open Sans"/>
                <a:ea typeface="Open Sans"/>
                <a:cs typeface="Open Sans"/>
                <a:sym typeface="Open Sans"/>
              </a:rPr>
              <a:t>	realize a bass line with “figures” to create the full harmony</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the </a:t>
            </a:r>
            <a:r>
              <a:rPr b="1" lang="en" sz="1600">
                <a:latin typeface="Open Sans"/>
                <a:ea typeface="Open Sans"/>
                <a:cs typeface="Open Sans"/>
                <a:sym typeface="Open Sans"/>
              </a:rPr>
              <a:t>orchestra</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Many instruments playing together, at this time usually strings plus wind </a:t>
            </a:r>
            <a:br>
              <a:rPr i="1" lang="en" sz="1600">
                <a:latin typeface="Open Sans"/>
                <a:ea typeface="Open Sans"/>
                <a:cs typeface="Open Sans"/>
                <a:sym typeface="Open Sans"/>
              </a:rPr>
            </a:br>
            <a:r>
              <a:rPr i="1" lang="en" sz="1600">
                <a:latin typeface="Open Sans"/>
                <a:ea typeface="Open Sans"/>
                <a:cs typeface="Open Sans"/>
                <a:sym typeface="Open Sans"/>
              </a:rPr>
              <a:t>	and/or brass instruments</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counterpoint</a:t>
            </a:r>
            <a:r>
              <a:rPr lang="en" sz="1600">
                <a:latin typeface="Open Sans"/>
                <a:ea typeface="Open Sans"/>
                <a:cs typeface="Open Sans"/>
                <a:sym typeface="Open Sans"/>
              </a:rPr>
              <a:t> </a:t>
            </a:r>
            <a:br>
              <a:rPr lang="en" sz="1600">
                <a:latin typeface="Open Sans"/>
                <a:ea typeface="Open Sans"/>
                <a:cs typeface="Open Sans"/>
                <a:sym typeface="Open Sans"/>
              </a:rPr>
            </a:br>
            <a:r>
              <a:rPr lang="en" sz="1600">
                <a:latin typeface="Open Sans"/>
                <a:ea typeface="Open Sans"/>
                <a:cs typeface="Open Sans"/>
                <a:sym typeface="Open Sans"/>
              </a:rPr>
              <a:t>	</a:t>
            </a:r>
            <a:r>
              <a:rPr i="1" lang="en" sz="1600">
                <a:latin typeface="Open Sans"/>
                <a:ea typeface="Open Sans"/>
                <a:cs typeface="Open Sans"/>
                <a:sym typeface="Open Sans"/>
              </a:rPr>
              <a:t>Two or more melodic lines combined</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terraced dynamics</a:t>
            </a:r>
            <a:br>
              <a:rPr lang="en" sz="1600">
                <a:latin typeface="Open Sans"/>
                <a:ea typeface="Open Sans"/>
                <a:cs typeface="Open Sans"/>
                <a:sym typeface="Open Sans"/>
              </a:rPr>
            </a:br>
            <a:r>
              <a:rPr lang="en" sz="1600">
                <a:latin typeface="Open Sans"/>
                <a:ea typeface="Open Sans"/>
                <a:cs typeface="Open Sans"/>
                <a:sym typeface="Open Sans"/>
              </a:rPr>
              <a:t>	</a:t>
            </a:r>
            <a:r>
              <a:rPr i="1" lang="en" sz="1600">
                <a:latin typeface="Open Sans"/>
                <a:ea typeface="Open Sans"/>
                <a:cs typeface="Open Sans"/>
                <a:sym typeface="Open Sans"/>
              </a:rPr>
              <a:t>Sudden shifts from soft to loud or vice versa. Think of terraces like levels-- </a:t>
            </a:r>
            <a:br>
              <a:rPr i="1" lang="en" sz="1600">
                <a:latin typeface="Open Sans"/>
                <a:ea typeface="Open Sans"/>
                <a:cs typeface="Open Sans"/>
                <a:sym typeface="Open Sans"/>
              </a:rPr>
            </a:br>
            <a:r>
              <a:rPr i="1" lang="en" sz="1600">
                <a:latin typeface="Open Sans"/>
                <a:ea typeface="Open Sans"/>
                <a:cs typeface="Open Sans"/>
                <a:sym typeface="Open Sans"/>
              </a:rPr>
              <a:t>	instead of gradual crescendos and decrescendos, there are abrupt </a:t>
            </a:r>
            <a:br>
              <a:rPr i="1" lang="en" sz="1600">
                <a:latin typeface="Open Sans"/>
                <a:ea typeface="Open Sans"/>
                <a:cs typeface="Open Sans"/>
                <a:sym typeface="Open Sans"/>
              </a:rPr>
            </a:br>
            <a:r>
              <a:rPr i="1" lang="en" sz="1600">
                <a:latin typeface="Open Sans"/>
                <a:ea typeface="Open Sans"/>
                <a:cs typeface="Open Sans"/>
                <a:sym typeface="Open Sans"/>
              </a:rPr>
              <a:t>	changes like steps.</a:t>
            </a:r>
            <a:endParaRPr i="1" sz="16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Composition</a:t>
            </a:r>
            <a:endParaRPr/>
          </a:p>
        </p:txBody>
      </p:sp>
      <p:sp>
        <p:nvSpPr>
          <p:cNvPr id="123" name="Google Shape;123;p21"/>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Gloria </a:t>
            </a:r>
            <a:r>
              <a:rPr lang="en"/>
              <a:t>was written while Vivaldi was working at the</a:t>
            </a:r>
            <a:r>
              <a:rPr i="1" lang="en"/>
              <a:t> </a:t>
            </a:r>
            <a:r>
              <a:rPr i="1" lang="en">
                <a:highlight>
                  <a:srgbClr val="FFFFFF"/>
                </a:highlight>
              </a:rPr>
              <a:t>Ospedale della Pietà</a:t>
            </a:r>
            <a:r>
              <a:rPr i="1" lang="en"/>
              <a:t>, </a:t>
            </a:r>
            <a:r>
              <a:rPr lang="en"/>
              <a:t>an orphanage for girls.  It has twelve movements and was most likely originally sung by all women.  The movements are based on the Gloria from the </a:t>
            </a:r>
            <a:r>
              <a:rPr b="1" lang="en"/>
              <a:t>Ordinary</a:t>
            </a:r>
            <a:r>
              <a:rPr lang="en"/>
              <a:t> of the Roman Catholic Mass and they alternate between soloists and choir.</a:t>
            </a:r>
            <a:endParaRPr/>
          </a:p>
        </p:txBody>
      </p:sp>
      <p:sp>
        <p:nvSpPr>
          <p:cNvPr id="124" name="Google Shape;124;p21"/>
          <p:cNvSpPr txBox="1"/>
          <p:nvPr/>
        </p:nvSpPr>
        <p:spPr>
          <a:xfrm>
            <a:off x="4741800" y="1474800"/>
            <a:ext cx="7341000" cy="3668700"/>
          </a:xfrm>
          <a:prstGeom prst="rect">
            <a:avLst/>
          </a:prstGeom>
          <a:noFill/>
          <a:ln>
            <a:noFill/>
          </a:ln>
        </p:spPr>
        <p:txBody>
          <a:bodyPr anchorCtr="0" anchor="t" bIns="91425" lIns="91425" spcFirstLastPara="1" rIns="91425" wrap="square" tIns="91425">
            <a:noAutofit/>
          </a:bodyPr>
          <a:lstStyle/>
          <a:p>
            <a:pPr indent="-295275" lvl="0" marL="901700" rtl="0" algn="l">
              <a:lnSpc>
                <a:spcPct val="115000"/>
              </a:lnSpc>
              <a:spcBef>
                <a:spcPts val="60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Gloria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Et in terra pax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Laudamus te (Sopranos I and II)</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Gratias agimus tibi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Propter magnam gloriam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(Soprano)</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Fili unigenite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Agnus Dei (Contralto and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tollis peccata mundi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sedes ad dexteram Patris (Contralto)</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Quoniam tu solus sanctus (Chorus)</a:t>
            </a:r>
            <a:endParaRPr sz="1050">
              <a:solidFill>
                <a:srgbClr val="202122"/>
              </a:solidFill>
              <a:highlight>
                <a:srgbClr val="FFFFFF"/>
              </a:highlight>
              <a:latin typeface="Open Sans"/>
              <a:ea typeface="Open Sans"/>
              <a:cs typeface="Open Sans"/>
              <a:sym typeface="Open Sans"/>
            </a:endParaRPr>
          </a:p>
          <a:p>
            <a:pPr indent="-295275" lvl="0" marL="901700" rtl="0" algn="l">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Cum Sancto Spiritu (Chorus)</a:t>
            </a:r>
            <a:endParaRPr sz="1050">
              <a:solidFill>
                <a:srgbClr val="202122"/>
              </a:solidFill>
              <a:highlight>
                <a:srgbClr val="FFFFFF"/>
              </a:highlight>
              <a:latin typeface="Open Sans"/>
              <a:ea typeface="Open Sans"/>
              <a:cs typeface="Open Sans"/>
              <a:sym typeface="Open Sans"/>
            </a:endParaRPr>
          </a:p>
          <a:p>
            <a:pPr indent="0" lvl="0" marL="0" rtl="0" algn="l">
              <a:spcBef>
                <a:spcPts val="100"/>
              </a:spcBef>
              <a:spcAft>
                <a:spcPts val="0"/>
              </a:spcAft>
              <a:buNone/>
            </a:pPr>
            <a:r>
              <a:t/>
            </a:r>
            <a:endParaRPr sz="5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