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ov" ContentType="video/quicktime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Maven Pro" pitchFamily="2" charset="77"/>
      <p:regular r:id="rId40"/>
      <p:bold r:id="rId41"/>
    </p:embeddedFont>
    <p:embeddedFont>
      <p:font typeface="Nunito" pitchFamily="2" charset="77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55"/>
  </p:normalViewPr>
  <p:slideViewPr>
    <p:cSldViewPr snapToGrid="0">
      <p:cViewPr varScale="1">
        <p:scale>
          <a:sx n="124" d="100"/>
          <a:sy n="124" d="100"/>
        </p:scale>
        <p:origin x="68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2a09de5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92a09de5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92429da997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92429da997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92429da997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92429da997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92429da997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92429da997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92429da997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92429da997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92429da997_0_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92429da997_0_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2429da997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2429da997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2429da997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92429da997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92429da997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92429da997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92429da997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92429da997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92429da997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92429da997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92429da997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92429da997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92429da997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92429da997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2429da99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92429da99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2429da997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2429da997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2429da997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92429da997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2429da997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92429da997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2429da997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92429da997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2429da997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92429da997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92429da997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92429da997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92429da997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92429da997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2429da997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2429da997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92429da997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92429da997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2429da997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2429da997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92429da997_0_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92429da997_0_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92429da997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92429da997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92429da997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92429da997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2429da997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2429da997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92429da997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92429da997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92429da997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92429da997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2429da997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2429da997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2429da9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92429da9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2a09de583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2a09de583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2429da99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2429da99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92429da997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92429da997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2429da997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92429da997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dmin@jdfrizzell.com" TargetMode="External"/><Relationship Id="rId5" Type="http://schemas.openxmlformats.org/officeDocument/2006/relationships/hyperlink" Target="https://docs.google.com/forms/d/1GXQWqR2s3feONGGm-H4Cr_Z3bQLmCPcFqgR2nwj1XkE/edit?usp=sharing" TargetMode="External"/><Relationship Id="rId4" Type="http://schemas.openxmlformats.org/officeDocument/2006/relationships/hyperlink" Target="https://docs.google.com/presentation/d/1LLP-ZNqdlO9x9ZdJlKwDFB33mtTE5uyIHCS9S3Pg7lY/edit?usp=shari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494375"/>
            <a:ext cx="38100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/>
        </p:nvSpPr>
        <p:spPr>
          <a:xfrm>
            <a:off x="902550" y="150170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Online Interactive Choir Lessons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13"/>
          <p:cNvSpPr txBox="1"/>
          <p:nvPr/>
        </p:nvSpPr>
        <p:spPr>
          <a:xfrm>
            <a:off x="1293450" y="1947750"/>
            <a:ext cx="6948000" cy="31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Click on this link for the Google Slides Presentation (**best format**):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https://docs.google.com/presentation/d/1LLP-ZNqdlO9x9ZdJlKwDFB33mtTE5uyIHCS9S3Pg7lY/edit?usp=sharing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Click on this link for the student answer sheet: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rPr>
              <a:t>https://docs.google.com/forms/d/1GXQWqR2s3feONGGm-H4Cr_Z3bQLmCPcFqgR2nwj1XkE/edit?usp=sharing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Nunito"/>
                <a:ea typeface="Nunito"/>
                <a:cs typeface="Nunito"/>
                <a:sym typeface="Nunito"/>
              </a:rPr>
              <a:t>YOU WILL NEED TO MAKE A COPY OF THE STUDENT ANSWER FORM BEFORE USING IT. 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 Do not use the form without first making a copy.  After making a copy, you will be prompted to reconnect the folder for student submissions.  Click “relink”.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I’m always trying to make these lessons better, so please send me feedback and ideas to </a:t>
            </a:r>
            <a:r>
              <a:rPr lang="en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rPr>
              <a:t>admin@jdfrizzell.com</a:t>
            </a:r>
            <a:r>
              <a:rPr lang="en" dirty="0">
                <a:latin typeface="Nunito"/>
                <a:ea typeface="Nunito"/>
                <a:cs typeface="Nunito"/>
                <a:sym typeface="Nunito"/>
              </a:rPr>
              <a:t>!  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2"/>
          <p:cNvSpPr txBox="1"/>
          <p:nvPr/>
        </p:nvSpPr>
        <p:spPr>
          <a:xfrm>
            <a:off x="460925" y="22487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measure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segment of time in a piece of music defined by a certain number of beats. 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7375" y="1455225"/>
            <a:ext cx="5794304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2"/>
          <p:cNvSpPr/>
          <p:nvPr/>
        </p:nvSpPr>
        <p:spPr>
          <a:xfrm>
            <a:off x="4256200" y="2065725"/>
            <a:ext cx="1067400" cy="2910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Measures are separated by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bar lines.</a:t>
            </a:r>
            <a:endParaRPr sz="22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1" name="Google Shape;3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025" y="1455225"/>
            <a:ext cx="5801420" cy="3383474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3"/>
          <p:cNvSpPr/>
          <p:nvPr/>
        </p:nvSpPr>
        <p:spPr>
          <a:xfrm>
            <a:off x="6273350" y="2121175"/>
            <a:ext cx="96900" cy="249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4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time signature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tells us how many beats are in a given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69" name="Google Shape;36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625" y="1471950"/>
            <a:ext cx="6018849" cy="34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4"/>
          <p:cNvSpPr/>
          <p:nvPr/>
        </p:nvSpPr>
        <p:spPr>
          <a:xfrm>
            <a:off x="3812575" y="2093450"/>
            <a:ext cx="194100" cy="360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top number of a time signature tells us how many beats there are in a measure.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" name="Google Shape;377;p25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8" name="Google Shape;378;p25"/>
          <p:cNvSpPr/>
          <p:nvPr/>
        </p:nvSpPr>
        <p:spPr>
          <a:xfrm>
            <a:off x="5635075" y="1808350"/>
            <a:ext cx="2393700" cy="6246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 txBox="1"/>
          <p:nvPr/>
        </p:nvSpPr>
        <p:spPr>
          <a:xfrm>
            <a:off x="5666700" y="1793475"/>
            <a:ext cx="2270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there are four beats in the measure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/>
          <p:nvPr/>
        </p:nvSpPr>
        <p:spPr>
          <a:xfrm>
            <a:off x="5635075" y="3256150"/>
            <a:ext cx="2393700" cy="6246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6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bottom number of a time signature tells what kind of note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7" name="Google Shape;387;p26"/>
          <p:cNvSpPr txBox="1"/>
          <p:nvPr/>
        </p:nvSpPr>
        <p:spPr>
          <a:xfrm>
            <a:off x="597750" y="1395750"/>
            <a:ext cx="73389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solidFill>
                  <a:srgbClr val="EFEFE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solidFill>
                <a:srgbClr val="EFEFE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95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8" name="Google Shape;388;p26"/>
          <p:cNvSpPr txBox="1"/>
          <p:nvPr/>
        </p:nvSpPr>
        <p:spPr>
          <a:xfrm>
            <a:off x="5590500" y="3241275"/>
            <a:ext cx="2438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In this instance, the quarter note gets the beat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For each time signature, tell how many notes are in a measure and what note value gets the beat.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7"/>
          <p:cNvSpPr txBox="1"/>
          <p:nvPr/>
        </p:nvSpPr>
        <p:spPr>
          <a:xfrm>
            <a:off x="8177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3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27"/>
          <p:cNvSpPr txBox="1"/>
          <p:nvPr/>
        </p:nvSpPr>
        <p:spPr>
          <a:xfrm>
            <a:off x="3408550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2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27"/>
          <p:cNvSpPr txBox="1"/>
          <p:nvPr/>
        </p:nvSpPr>
        <p:spPr>
          <a:xfrm>
            <a:off x="6133175" y="14571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27"/>
          <p:cNvSpPr txBox="1"/>
          <p:nvPr/>
        </p:nvSpPr>
        <p:spPr>
          <a:xfrm>
            <a:off x="8177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2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2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27"/>
          <p:cNvSpPr txBox="1"/>
          <p:nvPr/>
        </p:nvSpPr>
        <p:spPr>
          <a:xfrm>
            <a:off x="3408550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4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8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27"/>
          <p:cNvSpPr txBox="1"/>
          <p:nvPr/>
        </p:nvSpPr>
        <p:spPr>
          <a:xfrm>
            <a:off x="6133175" y="3174400"/>
            <a:ext cx="921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3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Nunito"/>
                <a:ea typeface="Nunito"/>
                <a:cs typeface="Nunito"/>
                <a:sym typeface="Nunito"/>
              </a:rPr>
              <a:t>8</a:t>
            </a:r>
            <a:endParaRPr sz="24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8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Quarter Notes get 1 beat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Online Media 1" descr="quarter note new.mov">
            <a:hlinkClick r:id="" action="ppaction://media"/>
            <a:extLst>
              <a:ext uri="{FF2B5EF4-FFF2-40B4-BE49-F238E27FC236}">
                <a16:creationId xmlns:a16="http://schemas.microsoft.com/office/drawing/2014/main" id="{24A7085B-458E-8A4D-A471-FFBE67CADB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117725"/>
            <a:ext cx="9144000" cy="906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9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Half Notes get 2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Online Media 1" descr="half note new.mov">
            <a:hlinkClick r:id="" action="ppaction://media"/>
            <a:extLst>
              <a:ext uri="{FF2B5EF4-FFF2-40B4-BE49-F238E27FC236}">
                <a16:creationId xmlns:a16="http://schemas.microsoft.com/office/drawing/2014/main" id="{06B45399-A958-4D4D-9445-BD45C9FFB1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97088"/>
            <a:ext cx="9144000" cy="94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23" name="Google Shape;423;p30"/>
          <p:cNvSpPr txBox="1"/>
          <p:nvPr/>
        </p:nvSpPr>
        <p:spPr>
          <a:xfrm>
            <a:off x="46092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Whole Notes get 4 beats in 4/4 time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Online Media 2" descr="whole note new.mov">
            <a:hlinkClick r:id="" action="ppaction://media"/>
            <a:extLst>
              <a:ext uri="{FF2B5EF4-FFF2-40B4-BE49-F238E27FC236}">
                <a16:creationId xmlns:a16="http://schemas.microsoft.com/office/drawing/2014/main" id="{2CB23EBB-6521-F24E-AE38-8221BB0454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109788"/>
            <a:ext cx="9144000" cy="922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1"/>
          <p:cNvSpPr txBox="1"/>
          <p:nvPr/>
        </p:nvSpPr>
        <p:spPr>
          <a:xfrm>
            <a:off x="460925" y="176550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There are different note values that each have their own duration.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1" name="Google Shape;431;p31"/>
          <p:cNvSpPr txBox="1"/>
          <p:nvPr/>
        </p:nvSpPr>
        <p:spPr>
          <a:xfrm>
            <a:off x="709275" y="3181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Nunito"/>
                <a:ea typeface="Nunito"/>
                <a:cs typeface="Nunito"/>
                <a:sym typeface="Nunito"/>
              </a:rPr>
              <a:t>An example with all of these note values</a:t>
            </a:r>
            <a:endParaRPr sz="21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Online Media 1" descr="whole example new.mov">
            <a:hlinkClick r:id="" action="ppaction://media"/>
            <a:extLst>
              <a:ext uri="{FF2B5EF4-FFF2-40B4-BE49-F238E27FC236}">
                <a16:creationId xmlns:a16="http://schemas.microsoft.com/office/drawing/2014/main" id="{35D4CE38-85C8-5F4F-AA74-F6BE78763C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052638"/>
            <a:ext cx="91440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 Choir Primer</a:t>
            </a: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score reading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2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bass clef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used for lower voices.  It centers around the fourth line, F.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9" name="Google Shape;4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200" y="1120250"/>
            <a:ext cx="6619949" cy="384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33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bass clef are GBDFA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3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ood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 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oys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 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ine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lways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8" name="Google Shape;4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250" y="1365563"/>
            <a:ext cx="40957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4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bass clef are ACEG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55" name="Google Shape;455;p34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4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ll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ows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at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rass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57" name="Google Shape;4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600" y="1298888"/>
            <a:ext cx="44386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5"/>
          <p:cNvSpPr txBox="1"/>
          <p:nvPr/>
        </p:nvSpPr>
        <p:spPr>
          <a:xfrm>
            <a:off x="460925" y="3419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treble clef 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is used for higher voices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64" name="Google Shape;4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725" y="1305975"/>
            <a:ext cx="6041721" cy="3640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3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lines on the treble clef are E G B D F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6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acronym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E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lvis’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G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uitar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roke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own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 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riday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73" name="Google Shape;4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775" y="1114763"/>
            <a:ext cx="3905250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7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spaces on the treble clef are F  A C E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0" name="Google Shape;480;p37"/>
          <p:cNvSpPr/>
          <p:nvPr/>
        </p:nvSpPr>
        <p:spPr>
          <a:xfrm>
            <a:off x="252750" y="2679525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7"/>
          <p:cNvSpPr txBox="1"/>
          <p:nvPr/>
        </p:nvSpPr>
        <p:spPr>
          <a:xfrm>
            <a:off x="460925" y="26255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An easy way to remember this is the word FACE!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82" name="Google Shape;4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2650" y="1116338"/>
            <a:ext cx="4572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8"/>
          <p:cNvSpPr/>
          <p:nvPr/>
        </p:nvSpPr>
        <p:spPr>
          <a:xfrm>
            <a:off x="252750" y="2048525"/>
            <a:ext cx="2694900" cy="13116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8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1700" b="1">
                <a:latin typeface="Nunito"/>
                <a:ea typeface="Nunito"/>
                <a:cs typeface="Nunito"/>
                <a:sym typeface="Nunito"/>
              </a:rPr>
              <a:t>key signature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tells us where the tonal center is.  If you use solfege, the tonal center is “do”.  If you use numbers, the tonal center is 1.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90" name="Google Shape;4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625" y="1455225"/>
            <a:ext cx="5786233" cy="33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8"/>
          <p:cNvSpPr txBox="1"/>
          <p:nvPr/>
        </p:nvSpPr>
        <p:spPr>
          <a:xfrm>
            <a:off x="252750" y="2048525"/>
            <a:ext cx="2631600" cy="16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is the key of F, one flat.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An easy way to remember that is “One F is F”, as in one flat is the key of F.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2" name="Google Shape;492;p38"/>
          <p:cNvSpPr txBox="1"/>
          <p:nvPr/>
        </p:nvSpPr>
        <p:spPr>
          <a:xfrm>
            <a:off x="252750" y="4287300"/>
            <a:ext cx="3063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Nunito"/>
                <a:ea typeface="Nunito"/>
                <a:cs typeface="Nunito"/>
                <a:sym typeface="Nunito"/>
              </a:rPr>
              <a:t>You’ll learn more about key signatures in future lessons!</a:t>
            </a:r>
            <a:endParaRPr i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9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each note in this example slowly, one at a time, out of tempo.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0" name="Google Shape;50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slow SR.mp3">
            <a:hlinkClick r:id="" action="ppaction://media"/>
            <a:extLst>
              <a:ext uri="{FF2B5EF4-FFF2-40B4-BE49-F238E27FC236}">
                <a16:creationId xmlns:a16="http://schemas.microsoft.com/office/drawing/2014/main" id="{FE7FBD55-EBEF-F94A-BA3C-EA10F6182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63" y="418939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0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let’s practice singing this system a bit faster and in tempo! Make sure you are keeping the beat either in your head or by tapping on your side.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7" name="Google Shape;50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fast SR.mp3">
            <a:hlinkClick r:id="" action="ppaction://media"/>
            <a:extLst>
              <a:ext uri="{FF2B5EF4-FFF2-40B4-BE49-F238E27FC236}">
                <a16:creationId xmlns:a16="http://schemas.microsoft.com/office/drawing/2014/main" id="{EE8478DB-F588-4D44-BB0C-610BE9B1C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63" y="41308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Now record yourself singing this example.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15" name="Google Shape;51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6963" y="1144850"/>
            <a:ext cx="6720474" cy="391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nline Media 1" descr="fast SR.mp3">
            <a:hlinkClick r:id="" action="ppaction://media"/>
            <a:extLst>
              <a:ext uri="{FF2B5EF4-FFF2-40B4-BE49-F238E27FC236}">
                <a16:creationId xmlns:a16="http://schemas.microsoft.com/office/drawing/2014/main" id="{A341F0F4-5A2C-374C-A7EE-F88BE2903F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63" y="41308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musical alphabet uses the letters A through G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5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sz="47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2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Go on to the next system of music.  Practice singing your notes one at a time, then sing it in tempo. This is sightreading example 2.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23" name="Google Shape;52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nline Media 4" descr="Herons Ridge Dr 7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17B983C0-677A-5F44-8C3C-B98F293AF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3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3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Record yourself singing this sightreading example 2.  You may use the recording to help.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1" name="Google Shape;531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3949" y="1167389"/>
            <a:ext cx="7338900" cy="382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nline Media 4" descr="Herons Ridge Dr 7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C5F0A806-4107-294B-AEEB-5F0073FEC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3307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4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44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Dynamics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are the measurement of volume, or intensity, in music.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39" name="Google Shape;5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07625"/>
            <a:ext cx="872490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4"/>
          <p:cNvSpPr txBox="1"/>
          <p:nvPr/>
        </p:nvSpPr>
        <p:spPr>
          <a:xfrm>
            <a:off x="460925" y="3657600"/>
            <a:ext cx="8058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piano                                   mezzo piano                                mezzo forte                               forte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Nunito"/>
                <a:ea typeface="Nunito"/>
                <a:cs typeface="Nunito"/>
                <a:sym typeface="Nunito"/>
              </a:rPr>
              <a:t>Soft	                         medium soft	                  medium loud                               loud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5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45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with dynamics.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47" name="Google Shape;54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5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45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50" name="Google Shape;550;p45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5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nline Media 1" descr="Briarcrest Christian School 23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9E691464-59CD-DD4E-AC1A-6C44F717C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525" y="419235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46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Record yourself singing this example.  You may use the recording for help.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59" name="Google Shape;55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306425"/>
            <a:ext cx="8839200" cy="1393259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6"/>
          <p:cNvSpPr txBox="1"/>
          <p:nvPr/>
        </p:nvSpPr>
        <p:spPr>
          <a:xfrm>
            <a:off x="3585100" y="1563150"/>
            <a:ext cx="10632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1" name="Google Shape;561;p46"/>
          <p:cNvSpPr txBox="1"/>
          <p:nvPr/>
        </p:nvSpPr>
        <p:spPr>
          <a:xfrm>
            <a:off x="6861725" y="1563150"/>
            <a:ext cx="1242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decrescendo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2" name="Google Shape;562;p46"/>
          <p:cNvSpPr/>
          <p:nvPr/>
        </p:nvSpPr>
        <p:spPr>
          <a:xfrm>
            <a:off x="4178000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46"/>
          <p:cNvSpPr/>
          <p:nvPr/>
        </p:nvSpPr>
        <p:spPr>
          <a:xfrm>
            <a:off x="7310375" y="1933350"/>
            <a:ext cx="193200" cy="464100"/>
          </a:xfrm>
          <a:prstGeom prst="downArrow">
            <a:avLst>
              <a:gd name="adj1" fmla="val 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47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Articulations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define the attack and decay of a note.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71" name="Google Shape;571;p47"/>
          <p:cNvSpPr txBox="1"/>
          <p:nvPr/>
        </p:nvSpPr>
        <p:spPr>
          <a:xfrm>
            <a:off x="683925" y="14552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means to sing or play notes in a smooth and connected manner.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Legato is shown in music with either the word “legato” or a curved line called a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slur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means to sing or play notes with separation between them.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Staccato is shown in music using a dot above or below a notehead.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8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8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Practice this example using legato and staccato articulations.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78" name="Google Shape;57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Briarcrest Christian School 21">
            <a:hlinkClick r:id="" action="ppaction://media"/>
            <a:extLst>
              <a:ext uri="{FF2B5EF4-FFF2-40B4-BE49-F238E27FC236}">
                <a16:creationId xmlns:a16="http://schemas.microsoft.com/office/drawing/2014/main" id="{31113E2A-E5E8-D740-914C-F48F13C86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25598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9"/>
          <p:cNvSpPr txBox="1"/>
          <p:nvPr/>
        </p:nvSpPr>
        <p:spPr>
          <a:xfrm>
            <a:off x="460925" y="236025"/>
            <a:ext cx="7597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Now record yourself singing this example on your own with only the piano playing with you.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6" name="Google Shape;586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07625"/>
            <a:ext cx="8839198" cy="26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descr="Briarcrest Christian School 22">
            <a:hlinkClick r:id="" action="ppaction://media"/>
            <a:extLst>
              <a:ext uri="{FF2B5EF4-FFF2-40B4-BE49-F238E27FC236}">
                <a16:creationId xmlns:a16="http://schemas.microsoft.com/office/drawing/2014/main" id="{465FDE4E-757C-AC4A-B99C-334727F5C4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425598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6"/>
          <p:cNvSpPr txBox="1"/>
          <p:nvPr/>
        </p:nvSpPr>
        <p:spPr>
          <a:xfrm>
            <a:off x="460925" y="1987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letters continue in either direction.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9" name="Google Shape;299;p16"/>
          <p:cNvSpPr txBox="1"/>
          <p:nvPr/>
        </p:nvSpPr>
        <p:spPr>
          <a:xfrm>
            <a:off x="639325" y="14273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A B C D E F G</a:t>
            </a:r>
            <a:endParaRPr sz="47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16"/>
          <p:cNvSpPr txBox="1"/>
          <p:nvPr/>
        </p:nvSpPr>
        <p:spPr>
          <a:xfrm>
            <a:off x="2270400" y="2655950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solidFill>
                  <a:srgbClr val="CCCCCC"/>
                </a:solidFill>
                <a:latin typeface="Nunito"/>
                <a:ea typeface="Nunito"/>
                <a:cs typeface="Nunito"/>
                <a:sym typeface="Nunito"/>
              </a:rPr>
              <a:t>A B C D E F G</a:t>
            </a: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 </a:t>
            </a:r>
            <a:endParaRPr sz="47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16"/>
          <p:cNvSpPr txBox="1"/>
          <p:nvPr/>
        </p:nvSpPr>
        <p:spPr>
          <a:xfrm>
            <a:off x="5586150" y="2655950"/>
            <a:ext cx="3000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A B C</a:t>
            </a: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-126100" y="26479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>
                <a:latin typeface="Nunito"/>
                <a:ea typeface="Nunito"/>
                <a:cs typeface="Nunito"/>
                <a:sym typeface="Nunito"/>
              </a:rPr>
              <a:t>E F 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000" y="1010600"/>
            <a:ext cx="6766901" cy="39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This is what the beginning of most of your music will look like.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/>
          <p:nvPr/>
        </p:nvSpPr>
        <p:spPr>
          <a:xfrm>
            <a:off x="100350" y="3494050"/>
            <a:ext cx="1412400" cy="9219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252750" y="252750"/>
            <a:ext cx="8028900" cy="856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Sometimes it may look like this.  Notice there are two parts on one staff-- part I would sing the top note and part II would sing the bottom. Part III has a staff to themselves.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7" name="Google Shape;3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125" y="1198175"/>
            <a:ext cx="6793715" cy="37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8"/>
          <p:cNvSpPr txBox="1"/>
          <p:nvPr/>
        </p:nvSpPr>
        <p:spPr>
          <a:xfrm flipH="1">
            <a:off x="100425" y="3419700"/>
            <a:ext cx="1463700" cy="12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There’s also a piano part that </a:t>
            </a:r>
            <a:r>
              <a:rPr lang="en" b="1">
                <a:latin typeface="Nunito"/>
                <a:ea typeface="Nunito"/>
                <a:cs typeface="Nunito"/>
                <a:sym typeface="Nunito"/>
              </a:rPr>
              <a:t>accompanies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the choir.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18"/>
          <p:cNvSpPr/>
          <p:nvPr/>
        </p:nvSpPr>
        <p:spPr>
          <a:xfrm>
            <a:off x="1680125" y="3330500"/>
            <a:ext cx="6542100" cy="16605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/>
          <p:nvPr/>
        </p:nvSpPr>
        <p:spPr>
          <a:xfrm>
            <a:off x="252750" y="2007225"/>
            <a:ext cx="1590900" cy="1843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staff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is a set of five horizontal lines and four spaces.  Each line or space holds a different note, or pitch.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7" name="Google Shape;3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750" y="1045775"/>
            <a:ext cx="6554241" cy="3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/>
        </p:nvSpPr>
        <p:spPr>
          <a:xfrm>
            <a:off x="386575" y="2007225"/>
            <a:ext cx="15909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Nunito"/>
                <a:ea typeface="Nunito"/>
                <a:cs typeface="Nunito"/>
                <a:sym typeface="Nunito"/>
              </a:rPr>
              <a:t>Multiple staffs are called </a:t>
            </a:r>
            <a:endParaRPr sz="25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Nunito"/>
                <a:ea typeface="Nunito"/>
                <a:cs typeface="Nunito"/>
                <a:sym typeface="Nunito"/>
              </a:rPr>
              <a:t>staves</a:t>
            </a:r>
            <a:endParaRPr sz="25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9" name="Google Shape;329;p19"/>
          <p:cNvSpPr/>
          <p:nvPr/>
        </p:nvSpPr>
        <p:spPr>
          <a:xfrm>
            <a:off x="2980725" y="1732975"/>
            <a:ext cx="5531700" cy="3744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150" y="1000925"/>
            <a:ext cx="6779350" cy="39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/>
        </p:nvSpPr>
        <p:spPr>
          <a:xfrm>
            <a:off x="460925" y="18957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(or brace) groups together different staves into one </a:t>
            </a:r>
            <a:r>
              <a:rPr lang="en" sz="2200" b="1">
                <a:latin typeface="Nunito"/>
                <a:ea typeface="Nunito"/>
                <a:cs typeface="Nunito"/>
                <a:sym typeface="Nunito"/>
              </a:rPr>
              <a:t>system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.</a:t>
            </a:r>
            <a:endParaRPr sz="2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7" name="Google Shape;337;p20"/>
          <p:cNvSpPr/>
          <p:nvPr/>
        </p:nvSpPr>
        <p:spPr>
          <a:xfrm>
            <a:off x="2842100" y="1705250"/>
            <a:ext cx="166200" cy="2883600"/>
          </a:xfrm>
          <a:prstGeom prst="rect">
            <a:avLst/>
          </a:prstGeom>
          <a:solidFill>
            <a:srgbClr val="FEFF06">
              <a:alpha val="5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/>
          <p:nvPr/>
        </p:nvSpPr>
        <p:spPr>
          <a:xfrm>
            <a:off x="490650" y="2447800"/>
            <a:ext cx="28251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252750" y="252750"/>
            <a:ext cx="8028900" cy="7482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460925" y="236025"/>
            <a:ext cx="73389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In between two </a:t>
            </a:r>
            <a:r>
              <a:rPr lang="en" sz="1700" b="1">
                <a:latin typeface="Nunito"/>
                <a:ea typeface="Nunito"/>
                <a:cs typeface="Nunito"/>
                <a:sym typeface="Nunito"/>
              </a:rPr>
              <a:t>systems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, there is usually some open space.  Recognizing this space helps you follow your part from one system to the next. </a:t>
            </a: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2375" y="1455225"/>
            <a:ext cx="4665769" cy="338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490650" y="2393800"/>
            <a:ext cx="25425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" b="1">
                <a:latin typeface="Nunito"/>
                <a:ea typeface="Nunito"/>
                <a:cs typeface="Nunito"/>
                <a:sym typeface="Nunito"/>
              </a:rPr>
              <a:t>bracket</a:t>
            </a:r>
            <a:r>
              <a:rPr lang="en">
                <a:latin typeface="Nunito"/>
                <a:ea typeface="Nunito"/>
                <a:cs typeface="Nunito"/>
                <a:sym typeface="Nunito"/>
              </a:rPr>
              <a:t> also helps you recognize each system separately. 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1002</Words>
  <Application>Microsoft Macintosh PowerPoint</Application>
  <PresentationFormat>On-screen Show (16:9)</PresentationFormat>
  <Paragraphs>100</Paragraphs>
  <Slides>37</Slides>
  <Notes>37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Nunito</vt:lpstr>
      <vt:lpstr>Maven Pro</vt:lpstr>
      <vt:lpstr>Arial</vt:lpstr>
      <vt:lpstr>Momentum</vt:lpstr>
      <vt:lpstr>PowerPoint Presentation</vt:lpstr>
      <vt:lpstr>High School Choir Primer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Frizzell, J.D.</cp:lastModifiedBy>
  <cp:revision>3</cp:revision>
  <dcterms:modified xsi:type="dcterms:W3CDTF">2020-08-26T12:45:54Z</dcterms:modified>
</cp:coreProperties>
</file>