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</p:sldIdLst>
  <p:sldSz cy="5143500" cx="9144000"/>
  <p:notesSz cx="6858000" cy="9144000"/>
  <p:embeddedFontLst>
    <p:embeddedFont>
      <p:font typeface="Nunito"/>
      <p:regular r:id="rId43"/>
      <p:bold r:id="rId44"/>
      <p:italic r:id="rId45"/>
      <p:boldItalic r:id="rId46"/>
    </p:embeddedFont>
    <p:embeddedFont>
      <p:font typeface="Maven Pro"/>
      <p:regular r:id="rId47"/>
      <p:bold r:id="rId4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font" Target="fonts/Nunito-bold.fntdata"/><Relationship Id="rId21" Type="http://schemas.openxmlformats.org/officeDocument/2006/relationships/slide" Target="slides/slide16.xml"/><Relationship Id="rId43" Type="http://schemas.openxmlformats.org/officeDocument/2006/relationships/font" Target="fonts/Nunito-regular.fntdata"/><Relationship Id="rId24" Type="http://schemas.openxmlformats.org/officeDocument/2006/relationships/slide" Target="slides/slide19.xml"/><Relationship Id="rId46" Type="http://schemas.openxmlformats.org/officeDocument/2006/relationships/font" Target="fonts/Nunito-boldItalic.fntdata"/><Relationship Id="rId23" Type="http://schemas.openxmlformats.org/officeDocument/2006/relationships/slide" Target="slides/slide18.xml"/><Relationship Id="rId45" Type="http://schemas.openxmlformats.org/officeDocument/2006/relationships/font" Target="fonts/Nunito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48" Type="http://schemas.openxmlformats.org/officeDocument/2006/relationships/font" Target="fonts/MavenPro-bold.fntdata"/><Relationship Id="rId25" Type="http://schemas.openxmlformats.org/officeDocument/2006/relationships/slide" Target="slides/slide20.xml"/><Relationship Id="rId47" Type="http://schemas.openxmlformats.org/officeDocument/2006/relationships/font" Target="fonts/MavenPro-regular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92a09de583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92a09de583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92429da997_0_4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92429da997_0_4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92429da997_0_4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92429da997_0_4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92429da997_0_4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92429da997_0_4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92429da997_0_5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92429da997_0_5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92429da997_0_5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92429da997_0_5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92429da997_0_5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92429da997_0_5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92429da997_0_5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92429da997_0_5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92429da997_0_5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92429da997_0_5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92429da997_0_5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92429da997_0_5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92429da997_0_5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92429da997_0_5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92429da997_0_3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92429da997_0_3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92429da997_0_3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92429da997_0_3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92429da997_0_4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92429da997_0_4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92429da997_0_3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92429da997_0_3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92429da997_0_4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92429da997_0_4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92429da997_0_4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92429da997_0_4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92429da997_0_4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92429da997_0_4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92429da997_0_4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92429da997_0_4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92429da997_0_4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92429da997_0_4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92429da997_0_6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92429da997_0_6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92429da997_0_3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92429da997_0_3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92429da997_0_5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92429da997_0_5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92429da997_0_6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92429da997_0_6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92429da997_0_5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92429da997_0_5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92429da997_0_5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92429da997_0_5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92429da997_0_6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92429da997_0_6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92429da997_0_6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92429da997_0_6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92429da997_0_6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92429da997_0_6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92429da997_0_6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92429da997_0_6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92429da997_0_3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92429da997_0_3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92429da99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92429da99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92a09de583_0_2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92a09de583_0_2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92429da997_0_4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92429da997_0_4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92429da997_0_3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92429da997_0_3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92429da997_0_4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92429da997_0_4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Google Shape;46;p2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2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8" name="Google Shape;268;p11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Google Shape;270;p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" name="Google Shape;82;p3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0" name="Google Shape;90;p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5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7" name="Google Shape;97;p5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7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7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1" name="Google Shape;111;p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5" name="Google Shape;125;p8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p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Google Shape;131;p9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p9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3" name="Google Shape;133;p9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4" name="Google Shape;134;p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Google Shape;139;p10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0" name="Google Shape;140;p1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hyperlink" Target="https://docs.google.com/presentation/d/1uzViVrUjH3jIhegnM6tMCslEw6bYvp4vgbNfGAF8bf8/edit?usp=sharing" TargetMode="External"/><Relationship Id="rId5" Type="http://schemas.openxmlformats.org/officeDocument/2006/relationships/hyperlink" Target="https://docs.google.com/forms/d/1p3cuZK6LhxtplZuC0oygNfUdy-0cL7E3VIMKeGTxPOw/edit?usp=sharing" TargetMode="External"/><Relationship Id="rId6" Type="http://schemas.openxmlformats.org/officeDocument/2006/relationships/hyperlink" Target="mailto:admin@jdfrizzell.com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drive.google.com/file/d/1oSceT7380JVo6i-yOgrbZu1AfB4YXH_a/view" TargetMode="External"/><Relationship Id="rId4" Type="http://schemas.openxmlformats.org/officeDocument/2006/relationships/image" Target="../media/image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drive.google.com/file/d/193mYvndu7-GMkZdpz-TL5ERQTAORw0RL/view" TargetMode="External"/><Relationship Id="rId4" Type="http://schemas.openxmlformats.org/officeDocument/2006/relationships/image" Target="../media/image6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drive.google.com/file/d/1Td_L2-NKu2HcsfzAT4aB-WiSPuRatvNG/view" TargetMode="External"/><Relationship Id="rId4" Type="http://schemas.openxmlformats.org/officeDocument/2006/relationships/image" Target="../media/image3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drive.google.com/file/d/1vzipF4ZlYoYZo7NlWTlO5Fojcf_odY5w/view" TargetMode="External"/><Relationship Id="rId4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://drive.google.com/file/d/1Yd67iJGCPINK0JEl_6wVF4ihveJ7NDdy/view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1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9.png"/><Relationship Id="rId4" Type="http://schemas.openxmlformats.org/officeDocument/2006/relationships/hyperlink" Target="http://drive.google.com/file/d/1roLEAjUlzSTy838q_gYR9WgiZh8BOdr7/view" TargetMode="External"/><Relationship Id="rId5" Type="http://schemas.openxmlformats.org/officeDocument/2006/relationships/image" Target="../media/image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9.png"/><Relationship Id="rId4" Type="http://schemas.openxmlformats.org/officeDocument/2006/relationships/hyperlink" Target="http://drive.google.com/file/d/1roLEAjUlzSTy838q_gYR9WgiZh8BOdr7/view" TargetMode="External"/><Relationship Id="rId5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0.png"/><Relationship Id="rId4" Type="http://schemas.openxmlformats.org/officeDocument/2006/relationships/hyperlink" Target="http://drive.google.com/file/d/1MNPw8OqfhOkzPoUrEIj0UHQBBtfyktpP/view" TargetMode="External"/><Relationship Id="rId5" Type="http://schemas.openxmlformats.org/officeDocument/2006/relationships/image" Target="../media/image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0.png"/><Relationship Id="rId4" Type="http://schemas.openxmlformats.org/officeDocument/2006/relationships/hyperlink" Target="http://drive.google.com/file/d/1MNPw8OqfhOkzPoUrEIj0UHQBBtfyktpP/view" TargetMode="External"/><Relationship Id="rId5" Type="http://schemas.openxmlformats.org/officeDocument/2006/relationships/image" Target="../media/image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5.png"/><Relationship Id="rId4" Type="http://schemas.openxmlformats.org/officeDocument/2006/relationships/hyperlink" Target="http://drive.google.com/file/d/1qIC8-U4JDuoL1pCAJmf2PEy1yOnqdEHh/view" TargetMode="External"/><Relationship Id="rId5" Type="http://schemas.openxmlformats.org/officeDocument/2006/relationships/image" Target="../media/image2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5.png"/><Relationship Id="rId4" Type="http://schemas.openxmlformats.org/officeDocument/2006/relationships/hyperlink" Target="http://drive.google.com/file/d/1qIC8-U4JDuoL1pCAJmf2PEy1yOnqdEHh/view" TargetMode="External"/><Relationship Id="rId5" Type="http://schemas.openxmlformats.org/officeDocument/2006/relationships/image" Target="../media/image2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2.png"/><Relationship Id="rId4" Type="http://schemas.openxmlformats.org/officeDocument/2006/relationships/hyperlink" Target="http://drive.google.com/file/d/11t0hl78madcVRX94lkbnEUKtPlLyAgOt/view" TargetMode="External"/><Relationship Id="rId5" Type="http://schemas.openxmlformats.org/officeDocument/2006/relationships/image" Target="../media/image2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2.png"/><Relationship Id="rId4" Type="http://schemas.openxmlformats.org/officeDocument/2006/relationships/hyperlink" Target="http://drive.google.com/file/d/1NZGPbxfoEgFXaOobIBA1tDaonGiJikdD/view" TargetMode="External"/><Relationship Id="rId5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7000" y="494375"/>
            <a:ext cx="3810000" cy="87630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13"/>
          <p:cNvSpPr txBox="1"/>
          <p:nvPr/>
        </p:nvSpPr>
        <p:spPr>
          <a:xfrm>
            <a:off x="902550" y="1501700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Nunito"/>
                <a:ea typeface="Nunito"/>
                <a:cs typeface="Nunito"/>
                <a:sym typeface="Nunito"/>
              </a:rPr>
              <a:t>Online Interactive Choir Lessons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79" name="Google Shape;279;p13"/>
          <p:cNvSpPr txBox="1"/>
          <p:nvPr/>
        </p:nvSpPr>
        <p:spPr>
          <a:xfrm>
            <a:off x="1293450" y="1947750"/>
            <a:ext cx="6948000" cy="31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Click on this link for the Google Slides Presentation:</a:t>
            </a:r>
            <a:br>
              <a:rPr lang="en">
                <a:latin typeface="Nunito"/>
                <a:ea typeface="Nunito"/>
                <a:cs typeface="Nunito"/>
                <a:sym typeface="Nunito"/>
              </a:rPr>
            </a:br>
            <a:r>
              <a:rPr lang="en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4"/>
              </a:rPr>
              <a:t>https://docs.google.com/presentation/d/1uzViVrUjH3jIhegnM6tMCslEw6bYvp4vgbNfGAF8bf8/edit?usp=sharing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Click on this link for the student answer sheet:</a:t>
            </a:r>
            <a:br>
              <a:rPr lang="en">
                <a:latin typeface="Nunito"/>
                <a:ea typeface="Nunito"/>
                <a:cs typeface="Nunito"/>
                <a:sym typeface="Nunito"/>
              </a:rPr>
            </a:br>
            <a:r>
              <a:rPr lang="en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5"/>
              </a:rPr>
              <a:t>https://docs.google.com/forms/d/1p3cuZK6LhxtplZuC0oygNfUdy-0cL7E3VIMKeGTxPOw/edit?usp=sharing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Nunito"/>
                <a:ea typeface="Nunito"/>
                <a:cs typeface="Nunito"/>
                <a:sym typeface="Nunito"/>
              </a:rPr>
              <a:t>YOU WILL NEED TO MAKE A COPY OF THE STUDENT ANSWER FORM BEFORE USING IT. </a:t>
            </a:r>
            <a:r>
              <a:rPr lang="en">
                <a:latin typeface="Nunito"/>
                <a:ea typeface="Nunito"/>
                <a:cs typeface="Nunito"/>
                <a:sym typeface="Nunito"/>
              </a:rPr>
              <a:t> Do not use the form without first making a copy.  After making a copy, you will be prompted to reconnect the folder for student submissions.  Click “relink”.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I’m always trying to make these lessons better, so please send me feedback and ideas to </a:t>
            </a:r>
            <a:r>
              <a:rPr lang="en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6"/>
              </a:rPr>
              <a:t>admin@jdfrizzell.com</a:t>
            </a:r>
            <a:r>
              <a:rPr lang="en">
                <a:latin typeface="Nunito"/>
                <a:ea typeface="Nunito"/>
                <a:cs typeface="Nunito"/>
                <a:sym typeface="Nunito"/>
              </a:rPr>
              <a:t>!  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2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22"/>
          <p:cNvSpPr txBox="1"/>
          <p:nvPr/>
        </p:nvSpPr>
        <p:spPr>
          <a:xfrm>
            <a:off x="460925" y="224875"/>
            <a:ext cx="73389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A </a:t>
            </a:r>
            <a:r>
              <a:rPr b="1" lang="en" sz="2200">
                <a:latin typeface="Nunito"/>
                <a:ea typeface="Nunito"/>
                <a:cs typeface="Nunito"/>
                <a:sym typeface="Nunito"/>
              </a:rPr>
              <a:t>measure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 is a segment of time in a piece of music defined by a certain number of beats. 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53" name="Google Shape;35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7375" y="1455225"/>
            <a:ext cx="5794304" cy="3383474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22"/>
          <p:cNvSpPr/>
          <p:nvPr/>
        </p:nvSpPr>
        <p:spPr>
          <a:xfrm>
            <a:off x="4256200" y="2065725"/>
            <a:ext cx="1067400" cy="291000"/>
          </a:xfrm>
          <a:prstGeom prst="rect">
            <a:avLst/>
          </a:prstGeom>
          <a:solidFill>
            <a:srgbClr val="FEFF06">
              <a:alpha val="529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3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23"/>
          <p:cNvSpPr txBox="1"/>
          <p:nvPr/>
        </p:nvSpPr>
        <p:spPr>
          <a:xfrm>
            <a:off x="460925" y="236025"/>
            <a:ext cx="73389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Measures are separated by </a:t>
            </a:r>
            <a:r>
              <a:rPr b="1" lang="en" sz="2200">
                <a:latin typeface="Nunito"/>
                <a:ea typeface="Nunito"/>
                <a:cs typeface="Nunito"/>
                <a:sym typeface="Nunito"/>
              </a:rPr>
              <a:t>bar lines.</a:t>
            </a:r>
            <a:endParaRPr b="1" sz="22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61" name="Google Shape;36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3025" y="1455225"/>
            <a:ext cx="5801420" cy="3383474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23"/>
          <p:cNvSpPr/>
          <p:nvPr/>
        </p:nvSpPr>
        <p:spPr>
          <a:xfrm>
            <a:off x="6273350" y="2121175"/>
            <a:ext cx="96900" cy="249600"/>
          </a:xfrm>
          <a:prstGeom prst="rect">
            <a:avLst/>
          </a:prstGeom>
          <a:solidFill>
            <a:srgbClr val="FEFF06">
              <a:alpha val="529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4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24"/>
          <p:cNvSpPr txBox="1"/>
          <p:nvPr/>
        </p:nvSpPr>
        <p:spPr>
          <a:xfrm>
            <a:off x="460925" y="176550"/>
            <a:ext cx="73389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The </a:t>
            </a:r>
            <a:r>
              <a:rPr b="1" lang="en" sz="2200">
                <a:latin typeface="Nunito"/>
                <a:ea typeface="Nunito"/>
                <a:cs typeface="Nunito"/>
                <a:sym typeface="Nunito"/>
              </a:rPr>
              <a:t>time</a:t>
            </a:r>
            <a:r>
              <a:rPr b="1" lang="en" sz="2200">
                <a:latin typeface="Nunito"/>
                <a:ea typeface="Nunito"/>
                <a:cs typeface="Nunito"/>
                <a:sym typeface="Nunito"/>
              </a:rPr>
              <a:t> signature 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tells us how many beats are in a given measure.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69" name="Google Shape;36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6625" y="1471950"/>
            <a:ext cx="6018849" cy="3442950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24"/>
          <p:cNvSpPr/>
          <p:nvPr/>
        </p:nvSpPr>
        <p:spPr>
          <a:xfrm>
            <a:off x="3812575" y="2093450"/>
            <a:ext cx="194100" cy="360600"/>
          </a:xfrm>
          <a:prstGeom prst="rect">
            <a:avLst/>
          </a:prstGeom>
          <a:solidFill>
            <a:srgbClr val="FEFF06">
              <a:alpha val="529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5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25"/>
          <p:cNvSpPr txBox="1"/>
          <p:nvPr/>
        </p:nvSpPr>
        <p:spPr>
          <a:xfrm>
            <a:off x="460925" y="176550"/>
            <a:ext cx="73389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The top number of a time signature tells us how many beats there are in a measure.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77" name="Google Shape;377;p25"/>
          <p:cNvSpPr txBox="1"/>
          <p:nvPr/>
        </p:nvSpPr>
        <p:spPr>
          <a:xfrm>
            <a:off x="597750" y="1395750"/>
            <a:ext cx="7338900" cy="30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500">
                <a:latin typeface="Nunito"/>
                <a:ea typeface="Nunito"/>
                <a:cs typeface="Nunito"/>
                <a:sym typeface="Nunito"/>
              </a:rPr>
              <a:t>4</a:t>
            </a:r>
            <a:endParaRPr b="1" sz="95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500">
                <a:solidFill>
                  <a:srgbClr val="EFEFEF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 b="1" sz="9500">
              <a:solidFill>
                <a:srgbClr val="EFEFE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78" name="Google Shape;378;p25"/>
          <p:cNvSpPr/>
          <p:nvPr/>
        </p:nvSpPr>
        <p:spPr>
          <a:xfrm>
            <a:off x="5635075" y="1808350"/>
            <a:ext cx="2393700" cy="6246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25"/>
          <p:cNvSpPr txBox="1"/>
          <p:nvPr/>
        </p:nvSpPr>
        <p:spPr>
          <a:xfrm>
            <a:off x="5666700" y="1793475"/>
            <a:ext cx="22701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In this instance, there are four beats in the measure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6"/>
          <p:cNvSpPr/>
          <p:nvPr/>
        </p:nvSpPr>
        <p:spPr>
          <a:xfrm>
            <a:off x="5635075" y="3256150"/>
            <a:ext cx="2393700" cy="6246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26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26"/>
          <p:cNvSpPr txBox="1"/>
          <p:nvPr/>
        </p:nvSpPr>
        <p:spPr>
          <a:xfrm>
            <a:off x="460925" y="176550"/>
            <a:ext cx="73389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The bottom number of a time signature tells what kind of note gets the beat.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87" name="Google Shape;387;p26"/>
          <p:cNvSpPr txBox="1"/>
          <p:nvPr/>
        </p:nvSpPr>
        <p:spPr>
          <a:xfrm>
            <a:off x="597750" y="1395750"/>
            <a:ext cx="7338900" cy="30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500">
                <a:solidFill>
                  <a:srgbClr val="EFEFEF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 b="1" sz="9500">
              <a:solidFill>
                <a:srgbClr val="EFEFE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500">
                <a:latin typeface="Nunito"/>
                <a:ea typeface="Nunito"/>
                <a:cs typeface="Nunito"/>
                <a:sym typeface="Nunito"/>
              </a:rPr>
              <a:t>4</a:t>
            </a:r>
            <a:endParaRPr b="1" sz="95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88" name="Google Shape;388;p26"/>
          <p:cNvSpPr txBox="1"/>
          <p:nvPr/>
        </p:nvSpPr>
        <p:spPr>
          <a:xfrm>
            <a:off x="5590500" y="3241275"/>
            <a:ext cx="24384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In this instance, the quarter note gets the beat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7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27"/>
          <p:cNvSpPr txBox="1"/>
          <p:nvPr/>
        </p:nvSpPr>
        <p:spPr>
          <a:xfrm>
            <a:off x="460925" y="176550"/>
            <a:ext cx="73389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For each time signature, tell how many notes are in a measure and what note value gets the beat.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95" name="Google Shape;395;p27"/>
          <p:cNvSpPr txBox="1"/>
          <p:nvPr/>
        </p:nvSpPr>
        <p:spPr>
          <a:xfrm>
            <a:off x="817750" y="1457100"/>
            <a:ext cx="921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Nunito"/>
                <a:ea typeface="Nunito"/>
                <a:cs typeface="Nunito"/>
                <a:sym typeface="Nunito"/>
              </a:rPr>
              <a:t>3</a:t>
            </a:r>
            <a:endParaRPr b="1" sz="24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Nunito"/>
                <a:ea typeface="Nunito"/>
                <a:cs typeface="Nunito"/>
                <a:sym typeface="Nunito"/>
              </a:rPr>
              <a:t>4</a:t>
            </a:r>
            <a:endParaRPr b="1" sz="24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96" name="Google Shape;396;p27"/>
          <p:cNvSpPr txBox="1"/>
          <p:nvPr/>
        </p:nvSpPr>
        <p:spPr>
          <a:xfrm>
            <a:off x="3408550" y="1457100"/>
            <a:ext cx="921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Nunito"/>
                <a:ea typeface="Nunito"/>
                <a:cs typeface="Nunito"/>
                <a:sym typeface="Nunito"/>
              </a:rPr>
              <a:t>2</a:t>
            </a:r>
            <a:endParaRPr b="1" sz="24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Nunito"/>
                <a:ea typeface="Nunito"/>
                <a:cs typeface="Nunito"/>
                <a:sym typeface="Nunito"/>
              </a:rPr>
              <a:t>4</a:t>
            </a:r>
            <a:endParaRPr b="1" sz="24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97" name="Google Shape;397;p27"/>
          <p:cNvSpPr txBox="1"/>
          <p:nvPr/>
        </p:nvSpPr>
        <p:spPr>
          <a:xfrm>
            <a:off x="6133175" y="1457100"/>
            <a:ext cx="921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Nunito"/>
                <a:ea typeface="Nunito"/>
                <a:cs typeface="Nunito"/>
                <a:sym typeface="Nunito"/>
              </a:rPr>
              <a:t>4</a:t>
            </a:r>
            <a:endParaRPr b="1" sz="24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Nunito"/>
                <a:ea typeface="Nunito"/>
                <a:cs typeface="Nunito"/>
                <a:sym typeface="Nunito"/>
              </a:rPr>
              <a:t>4</a:t>
            </a:r>
            <a:endParaRPr b="1" sz="24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98" name="Google Shape;398;p27"/>
          <p:cNvSpPr txBox="1"/>
          <p:nvPr/>
        </p:nvSpPr>
        <p:spPr>
          <a:xfrm>
            <a:off x="817750" y="3174400"/>
            <a:ext cx="921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Nunito"/>
                <a:ea typeface="Nunito"/>
                <a:cs typeface="Nunito"/>
                <a:sym typeface="Nunito"/>
              </a:rPr>
              <a:t>2</a:t>
            </a:r>
            <a:endParaRPr b="1" sz="24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Nunito"/>
                <a:ea typeface="Nunito"/>
                <a:cs typeface="Nunito"/>
                <a:sym typeface="Nunito"/>
              </a:rPr>
              <a:t>2</a:t>
            </a:r>
            <a:endParaRPr b="1" sz="24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99" name="Google Shape;399;p27"/>
          <p:cNvSpPr txBox="1"/>
          <p:nvPr/>
        </p:nvSpPr>
        <p:spPr>
          <a:xfrm>
            <a:off x="3408550" y="3174400"/>
            <a:ext cx="921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Nunito"/>
                <a:ea typeface="Nunito"/>
                <a:cs typeface="Nunito"/>
                <a:sym typeface="Nunito"/>
              </a:rPr>
              <a:t>4</a:t>
            </a:r>
            <a:endParaRPr b="1" sz="24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Nunito"/>
                <a:ea typeface="Nunito"/>
                <a:cs typeface="Nunito"/>
                <a:sym typeface="Nunito"/>
              </a:rPr>
              <a:t>8</a:t>
            </a:r>
            <a:endParaRPr b="1" sz="24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00" name="Google Shape;400;p27"/>
          <p:cNvSpPr txBox="1"/>
          <p:nvPr/>
        </p:nvSpPr>
        <p:spPr>
          <a:xfrm>
            <a:off x="6133175" y="3174400"/>
            <a:ext cx="921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Nunito"/>
                <a:ea typeface="Nunito"/>
                <a:cs typeface="Nunito"/>
                <a:sym typeface="Nunito"/>
              </a:rPr>
              <a:t>3</a:t>
            </a:r>
            <a:endParaRPr b="1" sz="24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Nunito"/>
                <a:ea typeface="Nunito"/>
                <a:cs typeface="Nunito"/>
                <a:sym typeface="Nunito"/>
              </a:rPr>
              <a:t>8</a:t>
            </a:r>
            <a:endParaRPr b="1" sz="24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8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28"/>
          <p:cNvSpPr txBox="1"/>
          <p:nvPr/>
        </p:nvSpPr>
        <p:spPr>
          <a:xfrm>
            <a:off x="460925" y="176550"/>
            <a:ext cx="73389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There are different note values that each have their own duration.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07" name="Google Shape;407;p28"/>
          <p:cNvSpPr txBox="1"/>
          <p:nvPr/>
        </p:nvSpPr>
        <p:spPr>
          <a:xfrm>
            <a:off x="460925" y="3181350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Nunito"/>
                <a:ea typeface="Nunito"/>
                <a:cs typeface="Nunito"/>
                <a:sym typeface="Nunito"/>
              </a:rPr>
              <a:t>Quarter Notes get 1 beat in 4/4 time</a:t>
            </a:r>
            <a:endParaRPr sz="21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08" name="Google Shape;408;p28" title="quarter note new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0875" y="2114550"/>
            <a:ext cx="8842247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9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29"/>
          <p:cNvSpPr txBox="1"/>
          <p:nvPr/>
        </p:nvSpPr>
        <p:spPr>
          <a:xfrm>
            <a:off x="460925" y="176550"/>
            <a:ext cx="73389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There are different note values that each have their own duration.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15" name="Google Shape;415;p29"/>
          <p:cNvSpPr txBox="1"/>
          <p:nvPr/>
        </p:nvSpPr>
        <p:spPr>
          <a:xfrm>
            <a:off x="460925" y="3181350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Nunito"/>
                <a:ea typeface="Nunito"/>
                <a:cs typeface="Nunito"/>
                <a:sym typeface="Nunito"/>
              </a:rPr>
              <a:t>Half</a:t>
            </a:r>
            <a:r>
              <a:rPr lang="en" sz="2100">
                <a:latin typeface="Nunito"/>
                <a:ea typeface="Nunito"/>
                <a:cs typeface="Nunito"/>
                <a:sym typeface="Nunito"/>
              </a:rPr>
              <a:t> Notes get 2 beats in 4/4 time</a:t>
            </a:r>
            <a:endParaRPr sz="21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16" name="Google Shape;416;p29" title="half note new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0875" y="2114550"/>
            <a:ext cx="8842249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0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30"/>
          <p:cNvSpPr txBox="1"/>
          <p:nvPr/>
        </p:nvSpPr>
        <p:spPr>
          <a:xfrm>
            <a:off x="460925" y="176550"/>
            <a:ext cx="73389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There are different note values that each have their own duration.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23" name="Google Shape;423;p30"/>
          <p:cNvSpPr txBox="1"/>
          <p:nvPr/>
        </p:nvSpPr>
        <p:spPr>
          <a:xfrm>
            <a:off x="460925" y="3181350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Nunito"/>
                <a:ea typeface="Nunito"/>
                <a:cs typeface="Nunito"/>
                <a:sym typeface="Nunito"/>
              </a:rPr>
              <a:t>Whole</a:t>
            </a:r>
            <a:r>
              <a:rPr lang="en" sz="2100">
                <a:latin typeface="Nunito"/>
                <a:ea typeface="Nunito"/>
                <a:cs typeface="Nunito"/>
                <a:sym typeface="Nunito"/>
              </a:rPr>
              <a:t> Notes get 4 beats in 4/4 time</a:t>
            </a:r>
            <a:endParaRPr sz="21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24" name="Google Shape;424;p30" title="whole note new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125825"/>
            <a:ext cx="8839198" cy="8918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31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31"/>
          <p:cNvSpPr txBox="1"/>
          <p:nvPr/>
        </p:nvSpPr>
        <p:spPr>
          <a:xfrm>
            <a:off x="460925" y="176550"/>
            <a:ext cx="73389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There are different note values that each have their own duration.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31" name="Google Shape;431;p31"/>
          <p:cNvSpPr txBox="1"/>
          <p:nvPr/>
        </p:nvSpPr>
        <p:spPr>
          <a:xfrm>
            <a:off x="709275" y="3181350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Nunito"/>
                <a:ea typeface="Nunito"/>
                <a:cs typeface="Nunito"/>
                <a:sym typeface="Nunito"/>
              </a:rPr>
              <a:t>An example with all of these note values</a:t>
            </a:r>
            <a:endParaRPr sz="21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32" name="Google Shape;432;p31" title="whole example new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070063"/>
            <a:ext cx="88392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FA8DC"/>
        </a:solidFill>
      </p:bgPr>
    </p:bg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4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 School Choir Primer</a:t>
            </a:r>
            <a:endParaRPr/>
          </a:p>
        </p:txBody>
      </p:sp>
      <p:sp>
        <p:nvSpPr>
          <p:cNvPr id="285" name="Google Shape;285;p14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 to score reading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32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32"/>
          <p:cNvSpPr txBox="1"/>
          <p:nvPr/>
        </p:nvSpPr>
        <p:spPr>
          <a:xfrm>
            <a:off x="460925" y="198750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The </a:t>
            </a:r>
            <a:r>
              <a:rPr b="1" lang="en" sz="2200">
                <a:latin typeface="Nunito"/>
                <a:ea typeface="Nunito"/>
                <a:cs typeface="Nunito"/>
                <a:sym typeface="Nunito"/>
              </a:rPr>
              <a:t>bass clef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 is used for lower voices.  It centers around the fourth line, F.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39" name="Google Shape;43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4200" y="1120250"/>
            <a:ext cx="6619949" cy="384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33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33"/>
          <p:cNvSpPr txBox="1"/>
          <p:nvPr/>
        </p:nvSpPr>
        <p:spPr>
          <a:xfrm>
            <a:off x="460925" y="198750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The lines on the bass clef are GBDFA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46" name="Google Shape;446;p33"/>
          <p:cNvSpPr/>
          <p:nvPr/>
        </p:nvSpPr>
        <p:spPr>
          <a:xfrm>
            <a:off x="252750" y="2679525"/>
            <a:ext cx="8028900" cy="7482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33"/>
          <p:cNvSpPr txBox="1"/>
          <p:nvPr/>
        </p:nvSpPr>
        <p:spPr>
          <a:xfrm>
            <a:off x="460925" y="2625525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An easy way to remember this is the acronym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Nunito"/>
                <a:ea typeface="Nunito"/>
                <a:cs typeface="Nunito"/>
                <a:sym typeface="Nunito"/>
              </a:rPr>
              <a:t>G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ood</a:t>
            </a:r>
            <a:r>
              <a:rPr b="1" lang="en" sz="2200">
                <a:latin typeface="Nunito"/>
                <a:ea typeface="Nunito"/>
                <a:cs typeface="Nunito"/>
                <a:sym typeface="Nunito"/>
              </a:rPr>
              <a:t> B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oys</a:t>
            </a:r>
            <a:r>
              <a:rPr b="1" lang="en" sz="2200">
                <a:latin typeface="Nunito"/>
                <a:ea typeface="Nunito"/>
                <a:cs typeface="Nunito"/>
                <a:sym typeface="Nunito"/>
              </a:rPr>
              <a:t> D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o </a:t>
            </a:r>
            <a:r>
              <a:rPr b="1" lang="en" sz="2200">
                <a:latin typeface="Nunito"/>
                <a:ea typeface="Nunito"/>
                <a:cs typeface="Nunito"/>
                <a:sym typeface="Nunito"/>
              </a:rPr>
              <a:t>F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ine </a:t>
            </a:r>
            <a:r>
              <a:rPr b="1" lang="en" sz="2200">
                <a:latin typeface="Nunito"/>
                <a:ea typeface="Nunito"/>
                <a:cs typeface="Nunito"/>
                <a:sym typeface="Nunito"/>
              </a:rPr>
              <a:t>A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lways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48" name="Google Shape;44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4250" y="1365563"/>
            <a:ext cx="4095750" cy="120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34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34"/>
          <p:cNvSpPr txBox="1"/>
          <p:nvPr/>
        </p:nvSpPr>
        <p:spPr>
          <a:xfrm>
            <a:off x="460925" y="198750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The spaces on the bass clef are ACEG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55" name="Google Shape;455;p34"/>
          <p:cNvSpPr/>
          <p:nvPr/>
        </p:nvSpPr>
        <p:spPr>
          <a:xfrm>
            <a:off x="252750" y="2679525"/>
            <a:ext cx="8028900" cy="7482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34"/>
          <p:cNvSpPr txBox="1"/>
          <p:nvPr/>
        </p:nvSpPr>
        <p:spPr>
          <a:xfrm>
            <a:off x="460925" y="2625525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An easy way to remember this is the acronym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Nunito"/>
                <a:ea typeface="Nunito"/>
                <a:cs typeface="Nunito"/>
                <a:sym typeface="Nunito"/>
              </a:rPr>
              <a:t>A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ll </a:t>
            </a:r>
            <a:r>
              <a:rPr b="1" lang="en" sz="2200">
                <a:latin typeface="Nunito"/>
                <a:ea typeface="Nunito"/>
                <a:cs typeface="Nunito"/>
                <a:sym typeface="Nunito"/>
              </a:rPr>
              <a:t>C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ows </a:t>
            </a:r>
            <a:r>
              <a:rPr b="1" lang="en" sz="2200">
                <a:latin typeface="Nunito"/>
                <a:ea typeface="Nunito"/>
                <a:cs typeface="Nunito"/>
                <a:sym typeface="Nunito"/>
              </a:rPr>
              <a:t>E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at </a:t>
            </a:r>
            <a:r>
              <a:rPr b="1" lang="en" sz="2200">
                <a:latin typeface="Nunito"/>
                <a:ea typeface="Nunito"/>
                <a:cs typeface="Nunito"/>
                <a:sym typeface="Nunito"/>
              </a:rPr>
              <a:t>G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rass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57" name="Google Shape;45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1600" y="1298888"/>
            <a:ext cx="4438650" cy="118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35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35"/>
          <p:cNvSpPr txBox="1"/>
          <p:nvPr/>
        </p:nvSpPr>
        <p:spPr>
          <a:xfrm>
            <a:off x="460925" y="341975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The </a:t>
            </a:r>
            <a:r>
              <a:rPr b="1" lang="en" sz="2200">
                <a:latin typeface="Nunito"/>
                <a:ea typeface="Nunito"/>
                <a:cs typeface="Nunito"/>
                <a:sym typeface="Nunito"/>
              </a:rPr>
              <a:t>treble clef 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is used for higher voices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64" name="Google Shape;46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9725" y="1305975"/>
            <a:ext cx="6041721" cy="3640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36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36"/>
          <p:cNvSpPr txBox="1"/>
          <p:nvPr/>
        </p:nvSpPr>
        <p:spPr>
          <a:xfrm>
            <a:off x="460925" y="198750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The lines on the treble clef are E G B D F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71" name="Google Shape;471;p36"/>
          <p:cNvSpPr/>
          <p:nvPr/>
        </p:nvSpPr>
        <p:spPr>
          <a:xfrm>
            <a:off x="252750" y="2679525"/>
            <a:ext cx="8028900" cy="7482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p36"/>
          <p:cNvSpPr txBox="1"/>
          <p:nvPr/>
        </p:nvSpPr>
        <p:spPr>
          <a:xfrm>
            <a:off x="460925" y="2625525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An easy way to remember this is the acronym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Nunito"/>
                <a:ea typeface="Nunito"/>
                <a:cs typeface="Nunito"/>
                <a:sym typeface="Nunito"/>
              </a:rPr>
              <a:t>E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lvis’ </a:t>
            </a:r>
            <a:r>
              <a:rPr b="1" lang="en" sz="2200">
                <a:latin typeface="Nunito"/>
                <a:ea typeface="Nunito"/>
                <a:cs typeface="Nunito"/>
                <a:sym typeface="Nunito"/>
              </a:rPr>
              <a:t>G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uitar </a:t>
            </a:r>
            <a:r>
              <a:rPr b="1" lang="en" sz="2200">
                <a:latin typeface="Nunito"/>
                <a:ea typeface="Nunito"/>
                <a:cs typeface="Nunito"/>
                <a:sym typeface="Nunito"/>
              </a:rPr>
              <a:t>B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roke </a:t>
            </a:r>
            <a:r>
              <a:rPr b="1" lang="en" sz="2200">
                <a:latin typeface="Nunito"/>
                <a:ea typeface="Nunito"/>
                <a:cs typeface="Nunito"/>
                <a:sym typeface="Nunito"/>
              </a:rPr>
              <a:t>D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own</a:t>
            </a:r>
            <a:r>
              <a:rPr b="1" lang="en" sz="2200">
                <a:latin typeface="Nunito"/>
                <a:ea typeface="Nunito"/>
                <a:cs typeface="Nunito"/>
                <a:sym typeface="Nunito"/>
              </a:rPr>
              <a:t> F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riday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73" name="Google Shape;47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0775" y="1114763"/>
            <a:ext cx="3905250" cy="120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37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p37"/>
          <p:cNvSpPr txBox="1"/>
          <p:nvPr/>
        </p:nvSpPr>
        <p:spPr>
          <a:xfrm>
            <a:off x="460925" y="198750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The spaces on the treble clef are F  A C E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80" name="Google Shape;480;p37"/>
          <p:cNvSpPr/>
          <p:nvPr/>
        </p:nvSpPr>
        <p:spPr>
          <a:xfrm>
            <a:off x="252750" y="2679525"/>
            <a:ext cx="8028900" cy="7482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37"/>
          <p:cNvSpPr txBox="1"/>
          <p:nvPr/>
        </p:nvSpPr>
        <p:spPr>
          <a:xfrm>
            <a:off x="460925" y="2625525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An easy way to remember this is the word FACE!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82" name="Google Shape;48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2650" y="1116338"/>
            <a:ext cx="4572000" cy="129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38"/>
          <p:cNvSpPr/>
          <p:nvPr/>
        </p:nvSpPr>
        <p:spPr>
          <a:xfrm>
            <a:off x="252750" y="2048525"/>
            <a:ext cx="2694900" cy="13116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38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p38"/>
          <p:cNvSpPr txBox="1"/>
          <p:nvPr/>
        </p:nvSpPr>
        <p:spPr>
          <a:xfrm>
            <a:off x="460925" y="236025"/>
            <a:ext cx="73389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Nunito"/>
                <a:ea typeface="Nunito"/>
                <a:cs typeface="Nunito"/>
                <a:sym typeface="Nunito"/>
              </a:rPr>
              <a:t>The </a:t>
            </a:r>
            <a:r>
              <a:rPr b="1" lang="en" sz="1700">
                <a:latin typeface="Nunito"/>
                <a:ea typeface="Nunito"/>
                <a:cs typeface="Nunito"/>
                <a:sym typeface="Nunito"/>
              </a:rPr>
              <a:t>key signature </a:t>
            </a:r>
            <a:r>
              <a:rPr lang="en" sz="1700">
                <a:latin typeface="Nunito"/>
                <a:ea typeface="Nunito"/>
                <a:cs typeface="Nunito"/>
                <a:sym typeface="Nunito"/>
              </a:rPr>
              <a:t>tells us where the tonal center is.  If you use solfege, the tonal center is “do”.  If you use numbers, the tonal center is 1.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90" name="Google Shape;49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7625" y="1455225"/>
            <a:ext cx="5786233" cy="3383475"/>
          </a:xfrm>
          <a:prstGeom prst="rect">
            <a:avLst/>
          </a:prstGeom>
          <a:noFill/>
          <a:ln>
            <a:noFill/>
          </a:ln>
        </p:spPr>
      </p:pic>
      <p:sp>
        <p:nvSpPr>
          <p:cNvPr id="491" name="Google Shape;491;p38"/>
          <p:cNvSpPr txBox="1"/>
          <p:nvPr/>
        </p:nvSpPr>
        <p:spPr>
          <a:xfrm>
            <a:off x="252750" y="2048525"/>
            <a:ext cx="2631600" cy="16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This is the key of F, one flat.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An easy way to remember that is “One F is F”, as in one flat is the key of F.  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92" name="Google Shape;492;p38"/>
          <p:cNvSpPr txBox="1"/>
          <p:nvPr/>
        </p:nvSpPr>
        <p:spPr>
          <a:xfrm>
            <a:off x="252750" y="4287300"/>
            <a:ext cx="30630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Nunito"/>
                <a:ea typeface="Nunito"/>
                <a:cs typeface="Nunito"/>
                <a:sym typeface="Nunito"/>
              </a:rPr>
              <a:t>You’ll learn more about key signatures in future lessons!</a:t>
            </a:r>
            <a:endParaRPr i="1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39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p39"/>
          <p:cNvSpPr txBox="1"/>
          <p:nvPr/>
        </p:nvSpPr>
        <p:spPr>
          <a:xfrm>
            <a:off x="460925" y="236025"/>
            <a:ext cx="73389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Nunito"/>
                <a:ea typeface="Nunito"/>
                <a:cs typeface="Nunito"/>
                <a:sym typeface="Nunito"/>
              </a:rPr>
              <a:t>Now let’s practice singing each note in this example slowly, one at a time, out of tempo.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99" name="Google Shape;499;p39" title="slow SR.mp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2750" y="431365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Google Shape;500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06963" y="1144850"/>
            <a:ext cx="6720474" cy="3911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40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p40"/>
          <p:cNvSpPr txBox="1"/>
          <p:nvPr/>
        </p:nvSpPr>
        <p:spPr>
          <a:xfrm>
            <a:off x="460925" y="236025"/>
            <a:ext cx="73389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Nunito"/>
                <a:ea typeface="Nunito"/>
                <a:cs typeface="Nunito"/>
                <a:sym typeface="Nunito"/>
              </a:rPr>
              <a:t>Now let’s practice singing this system a bit faster and in tempo! Make sure you are keeping the beat either in your head or by tapping on your side.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07" name="Google Shape;50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6963" y="1144850"/>
            <a:ext cx="6720474" cy="3911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p40" title="fast SR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2761" y="4341525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41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p41"/>
          <p:cNvSpPr txBox="1"/>
          <p:nvPr/>
        </p:nvSpPr>
        <p:spPr>
          <a:xfrm>
            <a:off x="460925" y="236025"/>
            <a:ext cx="73389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Nunito"/>
                <a:ea typeface="Nunito"/>
                <a:cs typeface="Nunito"/>
                <a:sym typeface="Nunito"/>
              </a:rPr>
              <a:t>Now record yourself singing this example.  You may use the recording to help.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15" name="Google Shape;515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6963" y="1144850"/>
            <a:ext cx="6720474" cy="3911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41" title="fast SR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2761" y="4341525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5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15"/>
          <p:cNvSpPr txBox="1"/>
          <p:nvPr/>
        </p:nvSpPr>
        <p:spPr>
          <a:xfrm>
            <a:off x="460925" y="198750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The musical alphabet uses the letters A through G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2" name="Google Shape;292;p15"/>
          <p:cNvSpPr txBox="1"/>
          <p:nvPr/>
        </p:nvSpPr>
        <p:spPr>
          <a:xfrm>
            <a:off x="639325" y="1427350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700">
                <a:latin typeface="Nunito"/>
                <a:ea typeface="Nunito"/>
                <a:cs typeface="Nunito"/>
                <a:sym typeface="Nunito"/>
              </a:rPr>
              <a:t>A B C D E F G</a:t>
            </a:r>
            <a:endParaRPr b="1" sz="47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42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2" name="Google Shape;522;p42"/>
          <p:cNvSpPr txBox="1"/>
          <p:nvPr/>
        </p:nvSpPr>
        <p:spPr>
          <a:xfrm>
            <a:off x="460925" y="236025"/>
            <a:ext cx="73389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Nunito"/>
                <a:ea typeface="Nunito"/>
                <a:cs typeface="Nunito"/>
                <a:sym typeface="Nunito"/>
              </a:rPr>
              <a:t>Go on to the next system of music.  Practice singing your notes one at a time, then sing it in tempo. This is sightreading example 2.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23" name="Google Shape;52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949" y="1167389"/>
            <a:ext cx="7338900" cy="3823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42" title="second line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2749" y="4350025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43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0" name="Google Shape;530;p43"/>
          <p:cNvSpPr txBox="1"/>
          <p:nvPr/>
        </p:nvSpPr>
        <p:spPr>
          <a:xfrm>
            <a:off x="460925" y="236025"/>
            <a:ext cx="73389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Nunito"/>
                <a:ea typeface="Nunito"/>
                <a:cs typeface="Nunito"/>
                <a:sym typeface="Nunito"/>
              </a:rPr>
              <a:t>Record yourself singing this sightreading example 2.  You may use the recording to help.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31" name="Google Shape;531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949" y="1167389"/>
            <a:ext cx="7338900" cy="3823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p43" title="second line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2749" y="4350025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44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p44"/>
          <p:cNvSpPr txBox="1"/>
          <p:nvPr/>
        </p:nvSpPr>
        <p:spPr>
          <a:xfrm>
            <a:off x="460925" y="236025"/>
            <a:ext cx="73389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Nunito"/>
                <a:ea typeface="Nunito"/>
                <a:cs typeface="Nunito"/>
                <a:sym typeface="Nunito"/>
              </a:rPr>
              <a:t>Dynamics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 are the measurement of volume, or intensity, in music.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39" name="Google Shape;539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07625"/>
            <a:ext cx="8724900" cy="2228850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Google Shape;540;p44"/>
          <p:cNvSpPr txBox="1"/>
          <p:nvPr/>
        </p:nvSpPr>
        <p:spPr>
          <a:xfrm>
            <a:off x="550125" y="3657600"/>
            <a:ext cx="79695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piano                                   mezzo piano                                mezzo forte                               forte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Soft				     medium soft			         medium loud                             loud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45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p45"/>
          <p:cNvSpPr txBox="1"/>
          <p:nvPr/>
        </p:nvSpPr>
        <p:spPr>
          <a:xfrm>
            <a:off x="460925" y="236025"/>
            <a:ext cx="73389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Practice this example with dynamics.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47" name="Google Shape;547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306425"/>
            <a:ext cx="8839200" cy="1393259"/>
          </a:xfrm>
          <a:prstGeom prst="rect">
            <a:avLst/>
          </a:prstGeom>
          <a:noFill/>
          <a:ln>
            <a:noFill/>
          </a:ln>
        </p:spPr>
      </p:pic>
      <p:sp>
        <p:nvSpPr>
          <p:cNvPr id="548" name="Google Shape;548;p45"/>
          <p:cNvSpPr txBox="1"/>
          <p:nvPr/>
        </p:nvSpPr>
        <p:spPr>
          <a:xfrm>
            <a:off x="3585100" y="1563150"/>
            <a:ext cx="1063200" cy="5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crescendo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49" name="Google Shape;549;p45"/>
          <p:cNvSpPr txBox="1"/>
          <p:nvPr/>
        </p:nvSpPr>
        <p:spPr>
          <a:xfrm>
            <a:off x="6861725" y="1563150"/>
            <a:ext cx="1242900" cy="5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decrescendo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50" name="Google Shape;550;p45"/>
          <p:cNvSpPr/>
          <p:nvPr/>
        </p:nvSpPr>
        <p:spPr>
          <a:xfrm>
            <a:off x="4178000" y="1933350"/>
            <a:ext cx="193200" cy="464100"/>
          </a:xfrm>
          <a:prstGeom prst="downArrow">
            <a:avLst>
              <a:gd fmla="val 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" name="Google Shape;551;p45"/>
          <p:cNvSpPr/>
          <p:nvPr/>
        </p:nvSpPr>
        <p:spPr>
          <a:xfrm>
            <a:off x="7310375" y="1933350"/>
            <a:ext cx="193200" cy="464100"/>
          </a:xfrm>
          <a:prstGeom prst="downArrow">
            <a:avLst>
              <a:gd fmla="val 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2" name="Google Shape;552;p45" title="dynamics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4327884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46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8" name="Google Shape;558;p46"/>
          <p:cNvSpPr txBox="1"/>
          <p:nvPr/>
        </p:nvSpPr>
        <p:spPr>
          <a:xfrm>
            <a:off x="460925" y="236025"/>
            <a:ext cx="73389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Record yourself singing this example.  You may use the recording for help.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59" name="Google Shape;559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306425"/>
            <a:ext cx="8839200" cy="1393259"/>
          </a:xfrm>
          <a:prstGeom prst="rect">
            <a:avLst/>
          </a:prstGeom>
          <a:noFill/>
          <a:ln>
            <a:noFill/>
          </a:ln>
        </p:spPr>
      </p:pic>
      <p:sp>
        <p:nvSpPr>
          <p:cNvPr id="560" name="Google Shape;560;p46"/>
          <p:cNvSpPr txBox="1"/>
          <p:nvPr/>
        </p:nvSpPr>
        <p:spPr>
          <a:xfrm>
            <a:off x="3585100" y="1563150"/>
            <a:ext cx="1063200" cy="5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crescendo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61" name="Google Shape;561;p46"/>
          <p:cNvSpPr txBox="1"/>
          <p:nvPr/>
        </p:nvSpPr>
        <p:spPr>
          <a:xfrm>
            <a:off x="6861725" y="1563150"/>
            <a:ext cx="1242900" cy="5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decrescendo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62" name="Google Shape;562;p46"/>
          <p:cNvSpPr/>
          <p:nvPr/>
        </p:nvSpPr>
        <p:spPr>
          <a:xfrm>
            <a:off x="4178000" y="1933350"/>
            <a:ext cx="193200" cy="464100"/>
          </a:xfrm>
          <a:prstGeom prst="downArrow">
            <a:avLst>
              <a:gd fmla="val 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3" name="Google Shape;563;p46"/>
          <p:cNvSpPr/>
          <p:nvPr/>
        </p:nvSpPr>
        <p:spPr>
          <a:xfrm>
            <a:off x="7310375" y="1933350"/>
            <a:ext cx="193200" cy="464100"/>
          </a:xfrm>
          <a:prstGeom prst="downArrow">
            <a:avLst>
              <a:gd fmla="val 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4" name="Google Shape;564;p46" title="dynamics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4327884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47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0" name="Google Shape;570;p47"/>
          <p:cNvSpPr txBox="1"/>
          <p:nvPr/>
        </p:nvSpPr>
        <p:spPr>
          <a:xfrm>
            <a:off x="460925" y="236025"/>
            <a:ext cx="73389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Nunito"/>
                <a:ea typeface="Nunito"/>
                <a:cs typeface="Nunito"/>
                <a:sym typeface="Nunito"/>
              </a:rPr>
              <a:t>Articulations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 define the attack and decay of a note.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71" name="Google Shape;571;p47"/>
          <p:cNvSpPr txBox="1"/>
          <p:nvPr/>
        </p:nvSpPr>
        <p:spPr>
          <a:xfrm>
            <a:off x="683925" y="1455225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Legato means to sing or play notes in a smooth and connected manner.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Legato is shown in music with either the word “legato” or a curved line called a </a:t>
            </a:r>
            <a:r>
              <a:rPr b="1" lang="en" sz="2200">
                <a:latin typeface="Nunito"/>
                <a:ea typeface="Nunito"/>
                <a:cs typeface="Nunito"/>
                <a:sym typeface="Nunito"/>
              </a:rPr>
              <a:t>slur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Staccato means to sing or play notes with separation between them.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Staccato is shown in music using a dot above or below a notehead.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48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7" name="Google Shape;577;p48"/>
          <p:cNvSpPr txBox="1"/>
          <p:nvPr/>
        </p:nvSpPr>
        <p:spPr>
          <a:xfrm>
            <a:off x="460925" y="236025"/>
            <a:ext cx="75978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Practice this example using legato and staccato articulations.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78" name="Google Shape;578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07625"/>
            <a:ext cx="8839198" cy="2648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48" title="legatostacato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4408389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49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5" name="Google Shape;585;p49"/>
          <p:cNvSpPr txBox="1"/>
          <p:nvPr/>
        </p:nvSpPr>
        <p:spPr>
          <a:xfrm>
            <a:off x="460925" y="236025"/>
            <a:ext cx="75978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Now record yourself singing this example on your own with only the piano playing with you.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86" name="Google Shape;586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07625"/>
            <a:ext cx="8839198" cy="2648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p49" title="pianolegatostacato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4408389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6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16"/>
          <p:cNvSpPr txBox="1"/>
          <p:nvPr/>
        </p:nvSpPr>
        <p:spPr>
          <a:xfrm>
            <a:off x="460925" y="198750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The letters continue in either direction.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9" name="Google Shape;299;p16"/>
          <p:cNvSpPr txBox="1"/>
          <p:nvPr/>
        </p:nvSpPr>
        <p:spPr>
          <a:xfrm>
            <a:off x="639325" y="1427350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700">
                <a:latin typeface="Nunito"/>
                <a:ea typeface="Nunito"/>
                <a:cs typeface="Nunito"/>
                <a:sym typeface="Nunito"/>
              </a:rPr>
              <a:t>A B C D E F G</a:t>
            </a:r>
            <a:endParaRPr b="1" sz="47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00" name="Google Shape;300;p16"/>
          <p:cNvSpPr txBox="1"/>
          <p:nvPr/>
        </p:nvSpPr>
        <p:spPr>
          <a:xfrm>
            <a:off x="2270400" y="2655950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700">
                <a:solidFill>
                  <a:srgbClr val="CCCCCC"/>
                </a:solidFill>
                <a:latin typeface="Nunito"/>
                <a:ea typeface="Nunito"/>
                <a:cs typeface="Nunito"/>
                <a:sym typeface="Nunito"/>
              </a:rPr>
              <a:t>A B C D E F G</a:t>
            </a:r>
            <a:r>
              <a:rPr b="1" lang="en" sz="4700">
                <a:latin typeface="Nunito"/>
                <a:ea typeface="Nunito"/>
                <a:cs typeface="Nunito"/>
                <a:sym typeface="Nunito"/>
              </a:rPr>
              <a:t> </a:t>
            </a:r>
            <a:endParaRPr b="1" sz="47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01" name="Google Shape;301;p16"/>
          <p:cNvSpPr txBox="1"/>
          <p:nvPr/>
        </p:nvSpPr>
        <p:spPr>
          <a:xfrm>
            <a:off x="5586150" y="2655950"/>
            <a:ext cx="30000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700">
                <a:latin typeface="Nunito"/>
                <a:ea typeface="Nunito"/>
                <a:cs typeface="Nunito"/>
                <a:sym typeface="Nunito"/>
              </a:rPr>
              <a:t>A B C</a:t>
            </a:r>
            <a:endParaRPr/>
          </a:p>
        </p:txBody>
      </p:sp>
      <p:sp>
        <p:nvSpPr>
          <p:cNvPr id="302" name="Google Shape;302;p16"/>
          <p:cNvSpPr txBox="1"/>
          <p:nvPr/>
        </p:nvSpPr>
        <p:spPr>
          <a:xfrm>
            <a:off x="-126100" y="26479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700">
                <a:latin typeface="Nunito"/>
                <a:ea typeface="Nunito"/>
                <a:cs typeface="Nunito"/>
                <a:sym typeface="Nunito"/>
              </a:rPr>
              <a:t>E F G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8000" y="1010600"/>
            <a:ext cx="6766901" cy="3980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17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17"/>
          <p:cNvSpPr txBox="1"/>
          <p:nvPr/>
        </p:nvSpPr>
        <p:spPr>
          <a:xfrm>
            <a:off x="460925" y="189575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This is what the beginning of most of your music will look like.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8"/>
          <p:cNvSpPr/>
          <p:nvPr/>
        </p:nvSpPr>
        <p:spPr>
          <a:xfrm>
            <a:off x="100350" y="3494050"/>
            <a:ext cx="1412400" cy="9219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18"/>
          <p:cNvSpPr/>
          <p:nvPr/>
        </p:nvSpPr>
        <p:spPr>
          <a:xfrm>
            <a:off x="252750" y="252750"/>
            <a:ext cx="8028900" cy="8562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18"/>
          <p:cNvSpPr txBox="1"/>
          <p:nvPr/>
        </p:nvSpPr>
        <p:spPr>
          <a:xfrm>
            <a:off x="460925" y="189575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Nunito"/>
                <a:ea typeface="Nunito"/>
                <a:cs typeface="Nunito"/>
                <a:sym typeface="Nunito"/>
              </a:rPr>
              <a:t>Sometimes it may look like this.  Notice there are two parts on one staff-- part I would sing the top note and part II would sing the bottom. Part III has a staff to themselves.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17" name="Google Shape;31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4125" y="1198175"/>
            <a:ext cx="6793715" cy="3792925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18"/>
          <p:cNvSpPr txBox="1"/>
          <p:nvPr/>
        </p:nvSpPr>
        <p:spPr>
          <a:xfrm flipH="1">
            <a:off x="100425" y="3419700"/>
            <a:ext cx="1463700" cy="12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There’s also a piano part that </a:t>
            </a:r>
            <a:r>
              <a:rPr b="1" lang="en">
                <a:latin typeface="Nunito"/>
                <a:ea typeface="Nunito"/>
                <a:cs typeface="Nunito"/>
                <a:sym typeface="Nunito"/>
              </a:rPr>
              <a:t>accompanies</a:t>
            </a:r>
            <a:r>
              <a:rPr lang="en">
                <a:latin typeface="Nunito"/>
                <a:ea typeface="Nunito"/>
                <a:cs typeface="Nunito"/>
                <a:sym typeface="Nunito"/>
              </a:rPr>
              <a:t> the choir.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19" name="Google Shape;319;p18"/>
          <p:cNvSpPr/>
          <p:nvPr/>
        </p:nvSpPr>
        <p:spPr>
          <a:xfrm>
            <a:off x="1680125" y="3330500"/>
            <a:ext cx="6542100" cy="1660500"/>
          </a:xfrm>
          <a:prstGeom prst="rect">
            <a:avLst/>
          </a:prstGeom>
          <a:solidFill>
            <a:srgbClr val="FEFF06">
              <a:alpha val="529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9"/>
          <p:cNvSpPr/>
          <p:nvPr/>
        </p:nvSpPr>
        <p:spPr>
          <a:xfrm>
            <a:off x="252750" y="2007225"/>
            <a:ext cx="1590900" cy="18438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19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19"/>
          <p:cNvSpPr txBox="1"/>
          <p:nvPr/>
        </p:nvSpPr>
        <p:spPr>
          <a:xfrm>
            <a:off x="460925" y="189575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The </a:t>
            </a:r>
            <a:r>
              <a:rPr b="1" lang="en" sz="2200">
                <a:latin typeface="Nunito"/>
                <a:ea typeface="Nunito"/>
                <a:cs typeface="Nunito"/>
                <a:sym typeface="Nunito"/>
              </a:rPr>
              <a:t>staff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 is a set of five horizontal lines and four spaces.  Each line or space holds a different note, or pitch.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27" name="Google Shape;32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4750" y="1045775"/>
            <a:ext cx="6554241" cy="3884001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19"/>
          <p:cNvSpPr txBox="1"/>
          <p:nvPr/>
        </p:nvSpPr>
        <p:spPr>
          <a:xfrm>
            <a:off x="386575" y="2007225"/>
            <a:ext cx="1590900" cy="18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Nunito"/>
                <a:ea typeface="Nunito"/>
                <a:cs typeface="Nunito"/>
                <a:sym typeface="Nunito"/>
              </a:rPr>
              <a:t>Multiple staffs are called </a:t>
            </a:r>
            <a:endParaRPr sz="25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latin typeface="Nunito"/>
                <a:ea typeface="Nunito"/>
                <a:cs typeface="Nunito"/>
                <a:sym typeface="Nunito"/>
              </a:rPr>
              <a:t>staves</a:t>
            </a:r>
            <a:endParaRPr b="1" sz="25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29" name="Google Shape;329;p19"/>
          <p:cNvSpPr/>
          <p:nvPr/>
        </p:nvSpPr>
        <p:spPr>
          <a:xfrm>
            <a:off x="2980725" y="1732975"/>
            <a:ext cx="5531700" cy="374400"/>
          </a:xfrm>
          <a:prstGeom prst="rect">
            <a:avLst/>
          </a:prstGeom>
          <a:solidFill>
            <a:srgbClr val="FEFF06">
              <a:alpha val="529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0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5" name="Google Shape;33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3150" y="1000925"/>
            <a:ext cx="6779350" cy="3990174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20"/>
          <p:cNvSpPr txBox="1"/>
          <p:nvPr/>
        </p:nvSpPr>
        <p:spPr>
          <a:xfrm>
            <a:off x="460925" y="189575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The </a:t>
            </a:r>
            <a:r>
              <a:rPr b="1" lang="en" sz="2200">
                <a:latin typeface="Nunito"/>
                <a:ea typeface="Nunito"/>
                <a:cs typeface="Nunito"/>
                <a:sym typeface="Nunito"/>
              </a:rPr>
              <a:t>bracket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 (or brace) groups together different staves into one </a:t>
            </a:r>
            <a:r>
              <a:rPr b="1" lang="en" sz="2200">
                <a:latin typeface="Nunito"/>
                <a:ea typeface="Nunito"/>
                <a:cs typeface="Nunito"/>
                <a:sym typeface="Nunito"/>
              </a:rPr>
              <a:t>system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37" name="Google Shape;337;p20"/>
          <p:cNvSpPr/>
          <p:nvPr/>
        </p:nvSpPr>
        <p:spPr>
          <a:xfrm>
            <a:off x="2842100" y="1705250"/>
            <a:ext cx="166200" cy="2883600"/>
          </a:xfrm>
          <a:prstGeom prst="rect">
            <a:avLst/>
          </a:prstGeom>
          <a:solidFill>
            <a:srgbClr val="FEFF06">
              <a:alpha val="529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1"/>
          <p:cNvSpPr/>
          <p:nvPr/>
        </p:nvSpPr>
        <p:spPr>
          <a:xfrm>
            <a:off x="490650" y="2447800"/>
            <a:ext cx="2825100" cy="7482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21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21"/>
          <p:cNvSpPr txBox="1"/>
          <p:nvPr/>
        </p:nvSpPr>
        <p:spPr>
          <a:xfrm>
            <a:off x="460925" y="236025"/>
            <a:ext cx="73389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Nunito"/>
                <a:ea typeface="Nunito"/>
                <a:cs typeface="Nunito"/>
                <a:sym typeface="Nunito"/>
              </a:rPr>
              <a:t>In between two </a:t>
            </a:r>
            <a:r>
              <a:rPr b="1" lang="en" sz="1700">
                <a:latin typeface="Nunito"/>
                <a:ea typeface="Nunito"/>
                <a:cs typeface="Nunito"/>
                <a:sym typeface="Nunito"/>
              </a:rPr>
              <a:t>systems</a:t>
            </a:r>
            <a:r>
              <a:rPr lang="en" sz="1700">
                <a:latin typeface="Nunito"/>
                <a:ea typeface="Nunito"/>
                <a:cs typeface="Nunito"/>
                <a:sym typeface="Nunito"/>
              </a:rPr>
              <a:t>, there is usually some open space.  Recognizing this space helps you follow your part from one system to the next. </a:t>
            </a:r>
            <a:endParaRPr b="1" sz="12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45" name="Google Shape;34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2375" y="1455225"/>
            <a:ext cx="4665769" cy="3383476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21"/>
          <p:cNvSpPr txBox="1"/>
          <p:nvPr/>
        </p:nvSpPr>
        <p:spPr>
          <a:xfrm>
            <a:off x="490650" y="2393800"/>
            <a:ext cx="25425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The </a:t>
            </a:r>
            <a:r>
              <a:rPr b="1" lang="en">
                <a:latin typeface="Nunito"/>
                <a:ea typeface="Nunito"/>
                <a:cs typeface="Nunito"/>
                <a:sym typeface="Nunito"/>
              </a:rPr>
              <a:t>bracket</a:t>
            </a:r>
            <a:r>
              <a:rPr lang="en">
                <a:latin typeface="Nunito"/>
                <a:ea typeface="Nunito"/>
                <a:cs typeface="Nunito"/>
                <a:sym typeface="Nunito"/>
              </a:rPr>
              <a:t> also helps you recognize each system separately.   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