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Nunito"/>
      <p:regular r:id="rId43"/>
      <p:bold r:id="rId44"/>
      <p:italic r:id="rId45"/>
      <p:boldItalic r:id="rId46"/>
    </p:embeddedFont>
    <p:embeddedFont>
      <p:font typeface="Maven Pro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Nunito-bold.fntdata"/><Relationship Id="rId21" Type="http://schemas.openxmlformats.org/officeDocument/2006/relationships/slide" Target="slides/slide16.xml"/><Relationship Id="rId43" Type="http://schemas.openxmlformats.org/officeDocument/2006/relationships/font" Target="fonts/Nunito-regular.fntdata"/><Relationship Id="rId24" Type="http://schemas.openxmlformats.org/officeDocument/2006/relationships/slide" Target="slides/slide19.xml"/><Relationship Id="rId46" Type="http://schemas.openxmlformats.org/officeDocument/2006/relationships/font" Target="fonts/Nunito-boldItalic.fntdata"/><Relationship Id="rId23" Type="http://schemas.openxmlformats.org/officeDocument/2006/relationships/slide" Target="slides/slide18.xml"/><Relationship Id="rId45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MavenPro-bold.fntdata"/><Relationship Id="rId25" Type="http://schemas.openxmlformats.org/officeDocument/2006/relationships/slide" Target="slides/slide20.xml"/><Relationship Id="rId47" Type="http://schemas.openxmlformats.org/officeDocument/2006/relationships/font" Target="fonts/MavenPro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2429da997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2429da997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2429da997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2429da997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2429da997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92429da997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92429da997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92429da997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2429da997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2429da997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2429da997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92429da997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2429da997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92429da997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2429da997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92429da997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2429da997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92429da997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2429da997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92429da997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92429da997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92429da997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2429da997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92429da997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2429da997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2429da997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92429da997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92429da997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92429da997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92429da997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92429da997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92429da997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92429da997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92429da997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92429da997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92429da997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92429da997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92429da997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92429da997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92429da997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92429da997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92429da997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2429da997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2429da99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92429da997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92429da997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92429da997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92429da997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92429da997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92429da997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2429da997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92429da997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92429da997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92429da997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92429da997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92429da997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92429da997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92429da997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92429da997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92429da997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2429da997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2429da997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2429da9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92429da9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2a120e22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2a120e22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2429da99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92429da99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2429da997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2429da997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2429da997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2429da997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hyperlink" Target="https://docs.google.com/presentation/d/1uzViVrUjH3jIhegnM6tMCslEw6bYvp4vgbNfGAF8bf8/edit?usp=sharing" TargetMode="External"/><Relationship Id="rId5" Type="http://schemas.openxmlformats.org/officeDocument/2006/relationships/hyperlink" Target="https://docs.google.com/forms/d/1p3cuZK6LhxtplZuC0oygNfUdy-0cL7E3VIMKeGTxPOw/edit?usp=sharing" TargetMode="External"/><Relationship Id="rId6" Type="http://schemas.openxmlformats.org/officeDocument/2006/relationships/hyperlink" Target="mailto:admin@jdfrizzel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oSceT7380JVo6i-yOgrbZu1AfB4YXH_a/view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93mYvndu7-GMkZdpz-TL5ERQTAORw0RL/view" TargetMode="External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Td_L2-NKu2HcsfzAT4aB-WiSPuRatvNG/view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vzipF4ZlYoYZo7NlWTlO5Fojcf_odY5w/view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ive.google.com/file/d/1Yd67iJGCPINK0JEl_6wVF4ihveJ7NDdy/view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Relationship Id="rId4" Type="http://schemas.openxmlformats.org/officeDocument/2006/relationships/hyperlink" Target="http://drive.google.com/file/d/1roLEAjUlzSTy838q_gYR9WgiZh8BOdr7/view" TargetMode="External"/><Relationship Id="rId5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Relationship Id="rId4" Type="http://schemas.openxmlformats.org/officeDocument/2006/relationships/hyperlink" Target="http://drive.google.com/file/d/1roLEAjUlzSTy838q_gYR9WgiZh8BOdr7/view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Relationship Id="rId4" Type="http://schemas.openxmlformats.org/officeDocument/2006/relationships/hyperlink" Target="http://drive.google.com/file/d/1MNPw8OqfhOkzPoUrEIj0UHQBBtfyktpP/view" TargetMode="External"/><Relationship Id="rId5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Relationship Id="rId4" Type="http://schemas.openxmlformats.org/officeDocument/2006/relationships/hyperlink" Target="http://drive.google.com/file/d/1MNPw8OqfhOkzPoUrEIj0UHQBBtfyktpP/view" TargetMode="External"/><Relationship Id="rId5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Relationship Id="rId4" Type="http://schemas.openxmlformats.org/officeDocument/2006/relationships/hyperlink" Target="http://drive.google.com/file/d/1qIC8-U4JDuoL1pCAJmf2PEy1yOnqdEHh/view" TargetMode="External"/><Relationship Id="rId5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hyperlink" Target="http://drive.google.com/file/d/1qIC8-U4JDuoL1pCAJmf2PEy1yOnqdEHh/view" TargetMode="External"/><Relationship Id="rId5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1t0hl78madcVRX94lkbnEUKtPlLyAgOt/view" TargetMode="External"/><Relationship Id="rId5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NZGPbxfoEgFXaOobIBA1tDaonGiJikdD/view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494375"/>
            <a:ext cx="3810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902550" y="15017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Online Interactive Choir Lessons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293450" y="1947750"/>
            <a:ext cx="6948000" cy="3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on this link for the Google Slides Presentation: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https://docs.google.com/presentation/d/1uzViVrUjH3jIhegnM6tMCslEw6bYvp4vgbNfGAF8bf8/edit?usp=sharing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on this link for the student answer sheet: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https://docs.google.com/forms/d/1p3cuZK6LhxtplZuC0oygNfUdy-0cL7E3VIMKeGTxPOw/edit?usp=sharing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YOU WILL NEED TO MAKE A COPY OF THE STUDENT ANSWER FORM BEFORE USING IT.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Do not use the form without first making a copy.  After making a copy, you will be prompted to reconnect the folder for student submissions.  Click “relink”.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I’m always trying to make these lessons better, so please send me feedback and ideas to 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admin@jdfrizzell.com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!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"/>
          <p:cNvSpPr txBox="1"/>
          <p:nvPr/>
        </p:nvSpPr>
        <p:spPr>
          <a:xfrm>
            <a:off x="460925" y="22487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measure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segment of time in a piece of music defined by a certain number of beats.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3" name="Google Shape;3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375" y="1455225"/>
            <a:ext cx="5794304" cy="338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3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Measures are separated by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bar lines.</a:t>
            </a:r>
            <a:endParaRPr b="1"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0" name="Google Shape;3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025" y="1455225"/>
            <a:ext cx="5801420" cy="338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3"/>
          <p:cNvSpPr/>
          <p:nvPr/>
        </p:nvSpPr>
        <p:spPr>
          <a:xfrm>
            <a:off x="6270175" y="2069650"/>
            <a:ext cx="98100" cy="330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3"/>
          <p:cNvSpPr/>
          <p:nvPr/>
        </p:nvSpPr>
        <p:spPr>
          <a:xfrm>
            <a:off x="6270175" y="2785375"/>
            <a:ext cx="98100" cy="330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3"/>
          <p:cNvSpPr/>
          <p:nvPr/>
        </p:nvSpPr>
        <p:spPr>
          <a:xfrm>
            <a:off x="5227875" y="2069650"/>
            <a:ext cx="98100" cy="330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4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time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signature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tells us how many beats are in a given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0" name="Google Shape;3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625" y="1471950"/>
            <a:ext cx="6018849" cy="34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4"/>
          <p:cNvSpPr/>
          <p:nvPr/>
        </p:nvSpPr>
        <p:spPr>
          <a:xfrm>
            <a:off x="3857625" y="2118625"/>
            <a:ext cx="134700" cy="3183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5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top number of a time signature tells us how many beats there are in a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8" name="Google Shape;378;p25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9" name="Google Shape;379;p25"/>
          <p:cNvSpPr/>
          <p:nvPr/>
        </p:nvSpPr>
        <p:spPr>
          <a:xfrm>
            <a:off x="5635075" y="1808350"/>
            <a:ext cx="2393700" cy="62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5"/>
          <p:cNvSpPr txBox="1"/>
          <p:nvPr/>
        </p:nvSpPr>
        <p:spPr>
          <a:xfrm>
            <a:off x="5666700" y="1793475"/>
            <a:ext cx="2393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there are four beats in the measure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/>
          <p:nvPr/>
        </p:nvSpPr>
        <p:spPr>
          <a:xfrm>
            <a:off x="5635075" y="3256150"/>
            <a:ext cx="2393700" cy="62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6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bottom number of a time signature tells what kind of note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26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5590500" y="3241275"/>
            <a:ext cx="260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 quarter note gets the beat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7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For each time signature, tell how many notes are in a measure and what note value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6" name="Google Shape;396;p27"/>
          <p:cNvSpPr txBox="1"/>
          <p:nvPr/>
        </p:nvSpPr>
        <p:spPr>
          <a:xfrm>
            <a:off x="8177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7" name="Google Shape;397;p27"/>
          <p:cNvSpPr txBox="1"/>
          <p:nvPr/>
        </p:nvSpPr>
        <p:spPr>
          <a:xfrm>
            <a:off x="34085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8" name="Google Shape;398;p27"/>
          <p:cNvSpPr txBox="1"/>
          <p:nvPr/>
        </p:nvSpPr>
        <p:spPr>
          <a:xfrm>
            <a:off x="6133175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8177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p27"/>
          <p:cNvSpPr txBox="1"/>
          <p:nvPr/>
        </p:nvSpPr>
        <p:spPr>
          <a:xfrm>
            <a:off x="34085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8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27"/>
          <p:cNvSpPr txBox="1"/>
          <p:nvPr/>
        </p:nvSpPr>
        <p:spPr>
          <a:xfrm>
            <a:off x="6133175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8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8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8" name="Google Shape;408;p28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Quarter Notes get 1 beat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9" name="Google Shape;409;p28" title="quarter not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200" y="2228850"/>
            <a:ext cx="45720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9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6" name="Google Shape;416;p29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Half</a:t>
            </a:r>
            <a:r>
              <a:rPr lang="en" sz="2100">
                <a:latin typeface="Nunito"/>
                <a:ea typeface="Nunito"/>
                <a:cs typeface="Nunito"/>
                <a:sym typeface="Nunito"/>
              </a:rPr>
              <a:t> Notes get 2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7" name="Google Shape;417;p29" title="half not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4375" y="2228850"/>
            <a:ext cx="4571999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0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4" name="Google Shape;424;p30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Whole</a:t>
            </a:r>
            <a:r>
              <a:rPr lang="en" sz="2100">
                <a:latin typeface="Nunito"/>
                <a:ea typeface="Nunito"/>
                <a:cs typeface="Nunito"/>
                <a:sym typeface="Nunito"/>
              </a:rPr>
              <a:t> Notes get 4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5" name="Google Shape;425;p30" title="whole not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4375" y="2228850"/>
            <a:ext cx="45720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1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2" name="Google Shape;432;p31"/>
          <p:cNvSpPr txBox="1"/>
          <p:nvPr/>
        </p:nvSpPr>
        <p:spPr>
          <a:xfrm>
            <a:off x="70927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An example with all of these note values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3" name="Google Shape;433;p31" title="whole exampl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725" y="2228850"/>
            <a:ext cx="45720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School Choir Primer</a:t>
            </a:r>
            <a:endParaRPr/>
          </a:p>
        </p:txBody>
      </p:sp>
      <p:sp>
        <p:nvSpPr>
          <p:cNvPr id="285" name="Google Shape;285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score reading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2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bass clef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used for lower voices.  It centers around the fourth line, F.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0" name="Google Shape;4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200" y="1120250"/>
            <a:ext cx="6619949" cy="384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2"/>
          <p:cNvSpPr/>
          <p:nvPr/>
        </p:nvSpPr>
        <p:spPr>
          <a:xfrm>
            <a:off x="2780375" y="4103650"/>
            <a:ext cx="237900" cy="4908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3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bass clef are GBDFA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33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3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ood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oys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ine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lways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0" name="Google Shape;4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250" y="1365563"/>
            <a:ext cx="40957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4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bass clef are ACEG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7" name="Google Shape;457;p34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4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ll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ows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at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rass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9" name="Google Shape;4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600" y="1298888"/>
            <a:ext cx="443865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5"/>
          <p:cNvSpPr txBox="1"/>
          <p:nvPr/>
        </p:nvSpPr>
        <p:spPr>
          <a:xfrm>
            <a:off x="460925" y="3419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treble clef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is used for higher voices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6" name="Google Shape;4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25" y="1305975"/>
            <a:ext cx="6041721" cy="364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treble clef are E G B D F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3" name="Google Shape;473;p36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6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lvis’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uitar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roke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own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riday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5" name="Google Shape;4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775" y="1114763"/>
            <a:ext cx="39052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7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treble clef are F  A C E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2" name="Google Shape;482;p37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7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word FACE!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4" name="Google Shape;4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650" y="1116338"/>
            <a:ext cx="4572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8"/>
          <p:cNvSpPr/>
          <p:nvPr/>
        </p:nvSpPr>
        <p:spPr>
          <a:xfrm>
            <a:off x="252750" y="2048525"/>
            <a:ext cx="2694900" cy="131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8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key signature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tells us where the tonal center is.  If you use solfege, the tonal center is “do”.  If you use numbers, the tonal center is 1.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2" name="Google Shape;4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625" y="1455225"/>
            <a:ext cx="5786233" cy="33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8"/>
          <p:cNvSpPr txBox="1"/>
          <p:nvPr/>
        </p:nvSpPr>
        <p:spPr>
          <a:xfrm>
            <a:off x="252750" y="2048513"/>
            <a:ext cx="2780400" cy="2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This is the key of F, one flat.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An easy way to remember that is “One F is F”, as in one flat is the key of F. 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4" name="Google Shape;494;p38"/>
          <p:cNvSpPr txBox="1"/>
          <p:nvPr/>
        </p:nvSpPr>
        <p:spPr>
          <a:xfrm>
            <a:off x="252750" y="4287300"/>
            <a:ext cx="3063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Nunito"/>
                <a:ea typeface="Nunito"/>
                <a:cs typeface="Nunito"/>
                <a:sym typeface="Nunito"/>
              </a:rPr>
              <a:t>You’ll learn more about key signatures in future lessons!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9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each note in this example slowly, one at a time, out of tempo.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1" name="Google Shape;501;p39" title="slow SR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50" y="43136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0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this system a bit faster and in tempo! Make sure you are keeping the beat either in your head or by tapping on your side.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9" name="Google Shape;5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0" title="fast SR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61" y="4341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1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record yourself singing this example.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7" name="Google Shape;5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1" title="fast SR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61" y="4341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musical alphabet uses the letters A through 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2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Go on to the next system of music.  Practice singing your notes one at a time, then sing it in tempo. This is sightreading example 2.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5" name="Google Shape;5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2" title="second lin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49" y="43500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3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Record yourself singing this sightreading example 2.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33" name="Google Shape;5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3" title="second lin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49" y="43500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4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Dynamics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are the measurement of volume, or intensity, in music.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41" name="Google Shape;5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7249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4"/>
          <p:cNvSpPr txBox="1"/>
          <p:nvPr/>
        </p:nvSpPr>
        <p:spPr>
          <a:xfrm>
            <a:off x="550125" y="3657600"/>
            <a:ext cx="7969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piano                                   mezzo piano                                mezzo forte                               forte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Soft				     medium soft			         medium loud                             loud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5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with dynamics.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49" name="Google Shape;54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5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1" name="Google Shape;551;p45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2" name="Google Shape;552;p45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5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4" name="Google Shape;554;p45" title="dynamic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327884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6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Record yourself singing this example.  You may use the recording for help.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1" name="Google Shape;56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6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3" name="Google Shape;563;p46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4" name="Google Shape;564;p46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6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6" name="Google Shape;566;p46" title="dynamic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327884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7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Articulations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define the attack and decay of a note.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" name="Google Shape;573;p47"/>
          <p:cNvSpPr txBox="1"/>
          <p:nvPr/>
        </p:nvSpPr>
        <p:spPr>
          <a:xfrm>
            <a:off x="683925" y="14552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means to sing or play notes in a smooth and connected manner.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is shown in music with either the word “legato” or a curved line called a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slur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means to sing or play notes with separation between them.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is shown in music using a dot above or below a notehead.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8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using legato and staccato articulations.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0" name="Google Shape;58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8" title="legatostacato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0838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9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Now record yourself singing this example on your own with only the piano playing with you.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8" name="Google Shape;5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9" title="pianolegatostacato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0838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letters continue in either direction.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2270400" y="26559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CCCCCC"/>
                </a:solidFill>
                <a:latin typeface="Nunito"/>
                <a:ea typeface="Nunito"/>
                <a:cs typeface="Nunito"/>
                <a:sym typeface="Nunito"/>
              </a:rPr>
              <a:t>A B C D E F G</a:t>
            </a: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5586150" y="2655950"/>
            <a:ext cx="3000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</a:t>
            </a: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-126100" y="2647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E F 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000" y="1010600"/>
            <a:ext cx="6766901" cy="39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This is what the beginning of most of your music will look like.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/>
          <p:nvPr/>
        </p:nvSpPr>
        <p:spPr>
          <a:xfrm>
            <a:off x="100350" y="3494050"/>
            <a:ext cx="1412400" cy="92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252750" y="252750"/>
            <a:ext cx="8028900" cy="85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Sometimes it may look like this.  Notice there are two parts on one staff-- part I would sing the top note and part II would sing the bottom. Part III has a staff to themselves.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125" y="1198175"/>
            <a:ext cx="6793715" cy="37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/>
        </p:nvSpPr>
        <p:spPr>
          <a:xfrm flipH="1">
            <a:off x="100425" y="3419700"/>
            <a:ext cx="14637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There’s also a piano part that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accompanies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the choir.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1680125" y="3330500"/>
            <a:ext cx="6542100" cy="16605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/>
          <p:nvPr/>
        </p:nvSpPr>
        <p:spPr>
          <a:xfrm>
            <a:off x="252750" y="2007225"/>
            <a:ext cx="1590900" cy="18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staff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set of five horizontal lines and four spaces.  Each line or space holds a different note, or pitch.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7" name="Google Shape;3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750" y="1045775"/>
            <a:ext cx="6554241" cy="388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 txBox="1"/>
          <p:nvPr/>
        </p:nvSpPr>
        <p:spPr>
          <a:xfrm>
            <a:off x="386575" y="2007225"/>
            <a:ext cx="1590900" cy="1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Nunito"/>
                <a:ea typeface="Nunito"/>
                <a:cs typeface="Nunito"/>
                <a:sym typeface="Nunito"/>
              </a:rPr>
              <a:t>Multiple staffs are called 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Nunito"/>
                <a:ea typeface="Nunito"/>
                <a:cs typeface="Nunito"/>
                <a:sym typeface="Nunito"/>
              </a:rPr>
              <a:t>staves</a:t>
            </a:r>
            <a:endParaRPr b="1" sz="2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2975875" y="1763475"/>
            <a:ext cx="5559900" cy="3429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150" y="1000925"/>
            <a:ext cx="6779350" cy="39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(or brace) groups together different staves into one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system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2755425" y="1714475"/>
            <a:ext cx="294000" cy="29637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E599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/>
          <p:nvPr/>
        </p:nvSpPr>
        <p:spPr>
          <a:xfrm>
            <a:off x="490650" y="2447800"/>
            <a:ext cx="28251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In between two </a:t>
            </a: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systems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, there is usually some open space.  Recognizing this space helps you follow your part from one system to the next. 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5" name="Google Shape;3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675" y="1059950"/>
            <a:ext cx="4665769" cy="33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/>
          <p:nvPr/>
        </p:nvSpPr>
        <p:spPr>
          <a:xfrm>
            <a:off x="490650" y="2393800"/>
            <a:ext cx="2750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also helps you recognize each system separately. 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