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Maven Pro" pitchFamily="2" charset="77"/>
      <p:regular r:id="rId40"/>
      <p:bold r:id="rId41"/>
    </p:embeddedFont>
    <p:embeddedFont>
      <p:font typeface="Nunito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18"/>
  </p:normalViewPr>
  <p:slideViewPr>
    <p:cSldViewPr snapToGrid="0">
      <p:cViewPr varScale="1">
        <p:scale>
          <a:sx n="124" d="100"/>
          <a:sy n="124" d="100"/>
        </p:scale>
        <p:origin x="10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429da997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429da997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2429da997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2429da997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2429da997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2429da997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2429da997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2429da997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2429da997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2429da997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2429da997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2429da997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2429da997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2429da997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2429da997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2429da997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2429da99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2429da997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2429da997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2429da997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2429da997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92429da997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2429da99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2429da99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2429da997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2429da997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2429da99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92429da99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92429da997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92429da997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92429da997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92429da997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2429da997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2429da997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2429da997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92429da997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2429da997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2429da997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92429da997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92429da997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92429da997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92429da997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429da997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429da997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2429da997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2429da997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2429da997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2429da997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2429da997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92429da997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2429da997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2429da997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2429da997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2429da997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2429da997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2429da997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92429da997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92429da997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92429da997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92429da997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2429da997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2429da997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429da9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429da9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a120e22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a120e22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2429da99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2429da99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2429da99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2429da99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2429da997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2429da997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dmin@jdfrizzell.com" TargetMode="External"/><Relationship Id="rId5" Type="http://schemas.openxmlformats.org/officeDocument/2006/relationships/hyperlink" Target="https://docs.google.com/forms/d/1p3cuZK6LhxtplZuC0oygNfUdy-0cL7E3VIMKeGTxPOw/edit?usp=sharing" TargetMode="External"/><Relationship Id="rId4" Type="http://schemas.openxmlformats.org/officeDocument/2006/relationships/hyperlink" Target="https://docs.google.com/presentation/d/1uzViVrUjH3jIhegnM6tMCslEw6bYvp4vgbNfGAF8bf8/edit?usp=shar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494375"/>
            <a:ext cx="3810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02550" y="15017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Online Interactive Choir Lessons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93450" y="1947750"/>
            <a:ext cx="6948000" cy="3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Google Slides Presentation (**best format!**):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https://docs.google.com/presentation/d/1uzViVrUjH3jIhegnM6tMCslEw6bYvp4vgbNfGAF8bf8/edit?usp=sharing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Click on this link for the student answer sheet:</a:t>
            </a:r>
            <a:br>
              <a:rPr lang="en" dirty="0">
                <a:latin typeface="Nunito"/>
                <a:ea typeface="Nunito"/>
                <a:cs typeface="Nunito"/>
                <a:sym typeface="Nunito"/>
              </a:rPr>
            </a:br>
            <a:r>
              <a:rPr lang="en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https://docs.google.com/forms/d/1p3cuZK6LhxtplZuC0oygNfUdy-0cL7E3VIMKeGTxPOw/edit?usp=sharing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YOU WILL NEED TO MAKE A COPY OF THE STUDENT ANSWER FORM BEFORE USING IT. 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 Do not use the form without first making a copy.  After making a copy, you will be prompted to reconnect the folder for student submissions.  Click “relink”.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I’m always trying to make these lessons better, so please send me feedback and ideas to </a:t>
            </a:r>
            <a:r>
              <a:rPr lang="en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admin@jdfrizzell.com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! 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460925" y="22487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measure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segment of time in a piece of music defined by a certain number of beats.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75" y="1455225"/>
            <a:ext cx="5794304" cy="33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Measures are separated by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bar lines.</a:t>
            </a:r>
            <a:endParaRPr sz="2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0" name="Google Shape;3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1455225"/>
            <a:ext cx="5801420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/>
          <p:nvPr/>
        </p:nvSpPr>
        <p:spPr>
          <a:xfrm>
            <a:off x="6270175" y="2069650"/>
            <a:ext cx="98100" cy="33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6270175" y="2785375"/>
            <a:ext cx="98100" cy="33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5227875" y="2069650"/>
            <a:ext cx="98100" cy="33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time signature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tells us how many beats are in a given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0" name="Google Shape;3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625" y="1471950"/>
            <a:ext cx="6018849" cy="3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4"/>
          <p:cNvSpPr/>
          <p:nvPr/>
        </p:nvSpPr>
        <p:spPr>
          <a:xfrm>
            <a:off x="3857625" y="2118625"/>
            <a:ext cx="134700" cy="3183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top number of a time signature tells us how many beats there are in a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5635075" y="1808350"/>
            <a:ext cx="2393700" cy="62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"/>
          <p:cNvSpPr txBox="1"/>
          <p:nvPr/>
        </p:nvSpPr>
        <p:spPr>
          <a:xfrm>
            <a:off x="5666700" y="1793475"/>
            <a:ext cx="2393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there are four beats in the measure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/>
          <p:nvPr/>
        </p:nvSpPr>
        <p:spPr>
          <a:xfrm>
            <a:off x="5635075" y="3256150"/>
            <a:ext cx="2393700" cy="62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6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bottom number of a time signature tells what kind of note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5590500" y="3241275"/>
            <a:ext cx="260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 quarter note gets the beat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For each time signature, tell how many notes are in a measure and what note value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8177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3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34085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27"/>
          <p:cNvSpPr txBox="1"/>
          <p:nvPr/>
        </p:nvSpPr>
        <p:spPr>
          <a:xfrm>
            <a:off x="6133175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8177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34085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8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27"/>
          <p:cNvSpPr txBox="1"/>
          <p:nvPr/>
        </p:nvSpPr>
        <p:spPr>
          <a:xfrm>
            <a:off x="6133175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3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8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8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28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Quarter Notes get 1 beat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quarter note new.mov">
            <a:hlinkClick r:id="" action="ppaction://media"/>
            <a:extLst>
              <a:ext uri="{FF2B5EF4-FFF2-40B4-BE49-F238E27FC236}">
                <a16:creationId xmlns:a16="http://schemas.microsoft.com/office/drawing/2014/main" id="{08214BEE-B091-4A4F-87CB-90059A4D86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17725"/>
            <a:ext cx="9144000" cy="9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Half Notes get 2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half note new.mov">
            <a:hlinkClick r:id="" action="ppaction://media"/>
            <a:extLst>
              <a:ext uri="{FF2B5EF4-FFF2-40B4-BE49-F238E27FC236}">
                <a16:creationId xmlns:a16="http://schemas.microsoft.com/office/drawing/2014/main" id="{BB5C8E9E-3DC6-2E41-B6A1-90CE0E9DE6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97088"/>
            <a:ext cx="9144000" cy="94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0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Whole Notes get 4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whole note new.mov">
            <a:hlinkClick r:id="" action="ppaction://media"/>
            <a:extLst>
              <a:ext uri="{FF2B5EF4-FFF2-40B4-BE49-F238E27FC236}">
                <a16:creationId xmlns:a16="http://schemas.microsoft.com/office/drawing/2014/main" id="{CDB66FDD-4703-1C4B-AA36-537FAFFDAB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09788"/>
            <a:ext cx="9144000" cy="92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31"/>
          <p:cNvSpPr txBox="1"/>
          <p:nvPr/>
        </p:nvSpPr>
        <p:spPr>
          <a:xfrm>
            <a:off x="70927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An example with all of these note values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whole example new.mov">
            <a:hlinkClick r:id="" action="ppaction://media"/>
            <a:extLst>
              <a:ext uri="{FF2B5EF4-FFF2-40B4-BE49-F238E27FC236}">
                <a16:creationId xmlns:a16="http://schemas.microsoft.com/office/drawing/2014/main" id="{E3223ABC-39C7-0F49-A054-4523FDEC00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52638"/>
            <a:ext cx="91440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 Choir Primer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score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bass clef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used for lower voices.  It centers around the fourth line, F.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0" name="Google Shape;4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00" y="1120250"/>
            <a:ext cx="6619949" cy="38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2"/>
          <p:cNvSpPr/>
          <p:nvPr/>
        </p:nvSpPr>
        <p:spPr>
          <a:xfrm>
            <a:off x="2780375" y="4103650"/>
            <a:ext cx="237900" cy="4908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bass clef are GBDFA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33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3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 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oys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ine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lways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0" name="Google Shape;4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0" y="1365563"/>
            <a:ext cx="40957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4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bass clef are ACEG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7" name="Google Shape;457;p34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4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ll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ows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at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rass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9" name="Google Shape;4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00" y="1298888"/>
            <a:ext cx="44386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5"/>
          <p:cNvSpPr txBox="1"/>
          <p:nvPr/>
        </p:nvSpPr>
        <p:spPr>
          <a:xfrm>
            <a:off x="460925" y="3419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treble clef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is used for higher voices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6" name="Google Shape;4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25" y="1305975"/>
            <a:ext cx="6041721" cy="36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treble clef are E G B D F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6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lvis’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uitar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roke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own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riday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5" name="Google Shape;4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75" y="1114763"/>
            <a:ext cx="39052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7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treble clef are F  A C 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2" name="Google Shape;482;p37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7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word FACE!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4" name="Google Shape;4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50" y="1116338"/>
            <a:ext cx="4572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8"/>
          <p:cNvSpPr/>
          <p:nvPr/>
        </p:nvSpPr>
        <p:spPr>
          <a:xfrm>
            <a:off x="252750" y="2048525"/>
            <a:ext cx="2694900" cy="13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8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1700" b="1">
                <a:latin typeface="Nunito"/>
                <a:ea typeface="Nunito"/>
                <a:cs typeface="Nunito"/>
                <a:sym typeface="Nunito"/>
              </a:rPr>
              <a:t>key signature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tells us where the tonal center is.  If you use solfege, the tonal center is “do”.  If you use numbers, the tonal center is 1.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2" name="Google Shape;4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625" y="1455225"/>
            <a:ext cx="5786233" cy="33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8"/>
          <p:cNvSpPr txBox="1"/>
          <p:nvPr/>
        </p:nvSpPr>
        <p:spPr>
          <a:xfrm>
            <a:off x="252750" y="2048513"/>
            <a:ext cx="2780400" cy="2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the key of F, one flat.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easy way to remember that is “One F is F”, as in one flat is the key of F.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4" name="Google Shape;494;p38"/>
          <p:cNvSpPr txBox="1"/>
          <p:nvPr/>
        </p:nvSpPr>
        <p:spPr>
          <a:xfrm>
            <a:off x="252750" y="4287300"/>
            <a:ext cx="3063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You’ll learn more about key signatures in future lessons!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9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each note in this example slowly, one at a time, out of tempo.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2" name="Google Shape;50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slow SR.mp3">
            <a:hlinkClick r:id="" action="ppaction://media"/>
            <a:extLst>
              <a:ext uri="{FF2B5EF4-FFF2-40B4-BE49-F238E27FC236}">
                <a16:creationId xmlns:a16="http://schemas.microsoft.com/office/drawing/2014/main" id="{DEEBFF69-16D1-E542-986F-5BE833218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25" y="424315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this system a bit faster and in tempo! Make sure you are keeping the beat either in your head or by tapping on your side.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9" name="Google Shape;50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fast SR.mp3">
            <a:hlinkClick r:id="" action="ppaction://media"/>
            <a:extLst>
              <a:ext uri="{FF2B5EF4-FFF2-40B4-BE49-F238E27FC236}">
                <a16:creationId xmlns:a16="http://schemas.microsoft.com/office/drawing/2014/main" id="{FE146D7C-4B50-4643-A70B-BDAC30C79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69" y="432957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record yourself singing this example.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7" name="Google Shape;51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nline Media 1" descr="fast SR.mp3">
            <a:hlinkClick r:id="" action="ppaction://media"/>
            <a:extLst>
              <a:ext uri="{FF2B5EF4-FFF2-40B4-BE49-F238E27FC236}">
                <a16:creationId xmlns:a16="http://schemas.microsoft.com/office/drawing/2014/main" id="{AD34E93A-1C57-834E-82F4-691D77367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69" y="432957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musical alphabet uses the letters A through 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sz="47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Go on to the next system of music.  Practice singing your notes one at a time, then sing it in tempo. This is sightreading example 2.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5" name="Google Shape;52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Herons Ridge Dr 7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51351A9F-0758-7C4B-B600-A38F043BC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4473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Record yourself singing this sightreading example 2.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3" name="Google Shape;53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nline Media 1" descr="Herons Ridge Dr 7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7F5B847B-1F93-8045-85CD-EB985F727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4473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4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Dynamics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are the measurement of volume, or intensity, in music.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1" name="Google Shape;5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72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550125" y="3657600"/>
            <a:ext cx="7969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piano                                   mezzo piano                                mezzo forte                               forte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Soft		     medium soft            	                   medium loud                             loud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5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with dynamics.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9" name="Google Shape;54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5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2" name="Google Shape;552;p45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5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nline Media 1" descr="Briarcrest Christian School 23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A167BEBE-3A94-BF43-8D15-8023FAE2B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6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Record yourself singing this example.  You may use the recording for help.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1" name="Google Shape;56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6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3" name="Google Shape;563;p46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46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6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Online Media 1" descr="Briarcrest Christian School 23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27D976BA-E7A5-9A42-8981-05D261CC6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7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Articulations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define the attack and decay of a note.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" name="Google Shape;573;p47"/>
          <p:cNvSpPr txBox="1"/>
          <p:nvPr/>
        </p:nvSpPr>
        <p:spPr>
          <a:xfrm>
            <a:off x="683925" y="14552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means to sing or play notes in a smooth and connected manner.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is shown in music with either the word “legato” or a curved line called a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slur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means to sing or play notes with separation between them.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is shown in music using a dot above or below a notehead.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8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using legato and staccato articulations.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0" name="Google Shape;58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Briarcrest Christian School 21">
            <a:hlinkClick r:id="" action="ppaction://media"/>
            <a:extLst>
              <a:ext uri="{FF2B5EF4-FFF2-40B4-BE49-F238E27FC236}">
                <a16:creationId xmlns:a16="http://schemas.microsoft.com/office/drawing/2014/main" id="{4A06BB98-B957-A84D-B79C-808A4E00F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9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Now record yourself singing this example on your own with only the piano playing with you.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8" name="Google Shape;58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Briarcrest Christian School 22">
            <a:hlinkClick r:id="" action="ppaction://media"/>
            <a:extLst>
              <a:ext uri="{FF2B5EF4-FFF2-40B4-BE49-F238E27FC236}">
                <a16:creationId xmlns:a16="http://schemas.microsoft.com/office/drawing/2014/main" id="{462B2311-C14B-C14E-9BD2-7B9B7439B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5" y="43336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letters continue in either direction.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sz="47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270400" y="26559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CCCCCC"/>
                </a:solidFill>
                <a:latin typeface="Nunito"/>
                <a:ea typeface="Nunito"/>
                <a:cs typeface="Nunito"/>
                <a:sym typeface="Nunito"/>
              </a:rPr>
              <a:t>A B C D E F G</a:t>
            </a: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 </a:t>
            </a:r>
            <a:endParaRPr sz="47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586150" y="2655950"/>
            <a:ext cx="3000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A B C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-126100" y="264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E F 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0" y="1010600"/>
            <a:ext cx="6766901" cy="3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This is what the beginning of most of your music will look like.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100350" y="3494050"/>
            <a:ext cx="1412400" cy="92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252750" y="252750"/>
            <a:ext cx="8028900" cy="85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Sometimes it may look like this.  Notice there are two parts on one staff-- part I would sing the top note and part II would sing the bottom. Part III has a staff to themselves.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25" y="1198175"/>
            <a:ext cx="6793715" cy="37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 flipH="1">
            <a:off x="100425" y="3419700"/>
            <a:ext cx="14637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There’s also a piano part that 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accompanies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the choir.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680125" y="3330500"/>
            <a:ext cx="6542100" cy="16605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/>
          <p:nvPr/>
        </p:nvSpPr>
        <p:spPr>
          <a:xfrm>
            <a:off x="252750" y="2007225"/>
            <a:ext cx="1590900" cy="184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staff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set of five horizontal lines and four spaces.  Each line or space holds a different note, or pitch.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0" y="1045775"/>
            <a:ext cx="6554241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386575" y="2007225"/>
            <a:ext cx="15909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Multiple staffs are called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Nunito"/>
                <a:ea typeface="Nunito"/>
                <a:cs typeface="Nunito"/>
                <a:sym typeface="Nunito"/>
              </a:rPr>
              <a:t>staves</a:t>
            </a:r>
            <a:endParaRPr sz="25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975875" y="1763475"/>
            <a:ext cx="5559900" cy="3429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150" y="1000925"/>
            <a:ext cx="6779350" cy="39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(or brace) groups together different staves into one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system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2755425" y="1714475"/>
            <a:ext cx="294000" cy="29637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599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490650" y="2447800"/>
            <a:ext cx="28251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In between two </a:t>
            </a:r>
            <a:r>
              <a:rPr lang="en" sz="1700" b="1">
                <a:latin typeface="Nunito"/>
                <a:ea typeface="Nunito"/>
                <a:cs typeface="Nunito"/>
                <a:sym typeface="Nunito"/>
              </a:rPr>
              <a:t>systems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there is usually some open space.  Recognizing this space helps you follow your part from one system to the next. </a:t>
            </a: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675" y="1059950"/>
            <a:ext cx="4665769" cy="33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490650" y="2393800"/>
            <a:ext cx="2750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also helps you recognize each system separately.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Macintosh PowerPoint</Application>
  <PresentationFormat>On-screen Show (16:9)</PresentationFormat>
  <Paragraphs>98</Paragraphs>
  <Slides>37</Slides>
  <Notes>37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Nunito</vt:lpstr>
      <vt:lpstr>Maven Pro</vt:lpstr>
      <vt:lpstr>Arial</vt:lpstr>
      <vt:lpstr>Momentum</vt:lpstr>
      <vt:lpstr>PowerPoint Presentation</vt:lpstr>
      <vt:lpstr>Middle School Choir Primer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Frizzell, J.D.</cp:lastModifiedBy>
  <cp:revision>2</cp:revision>
  <dcterms:modified xsi:type="dcterms:W3CDTF">2020-08-26T12:46:47Z</dcterms:modified>
</cp:coreProperties>
</file>