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Economica"/>
      <p:regular r:id="rId36"/>
      <p:bold r:id="rId37"/>
      <p:italic r:id="rId38"/>
      <p:boldItalic r:id="rId39"/>
    </p:embeddedFont>
    <p:embeddedFont>
      <p:font typeface="Roboto"/>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bold.fntdata"/><Relationship Id="rId14" Type="http://schemas.openxmlformats.org/officeDocument/2006/relationships/slide" Target="slides/slide9.xml"/><Relationship Id="rId36" Type="http://schemas.openxmlformats.org/officeDocument/2006/relationships/font" Target="fonts/Economica-regular.fntdata"/><Relationship Id="rId17" Type="http://schemas.openxmlformats.org/officeDocument/2006/relationships/slide" Target="slides/slide12.xml"/><Relationship Id="rId39" Type="http://schemas.openxmlformats.org/officeDocument/2006/relationships/font" Target="fonts/Economica-boldItalic.fntdata"/><Relationship Id="rId16" Type="http://schemas.openxmlformats.org/officeDocument/2006/relationships/slide" Target="slides/slide11.xml"/><Relationship Id="rId38" Type="http://schemas.openxmlformats.org/officeDocument/2006/relationships/font" Target="fonts/Economic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16a04471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16a0447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0e9473295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0e9473295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0e9473295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0e9473295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0e9473295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0e9473295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0e9473295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0e9473295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0e9473295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0e9473295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0e9473295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0e9473295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1a469571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1a469571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1a469571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1a469571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1a469571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1a469571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1a469571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1a469571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1a469571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1a469571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1a469571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1a469571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1a469571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1a469571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0e9473295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0e9473295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0e9473295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90e9473295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1a469571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1a469571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0e9473295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0e9473295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0e9473295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90e9473295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90e9473295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90e947329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0e9473295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0e9473295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0e9473295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90e947329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90e9473295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90e9473295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0e9473295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0e9473295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0e9473295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0e947329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0e947329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0e947329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0e9473295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0e9473295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1a469571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1a469571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0e9473295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0e9473295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www.youtube.com/watch?v=nn9Izc8TOps"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Z5qTpAG1Efo" TargetMode="Externa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hyperlink" Target="http://www.youtube.com/watch?v=mlZVQbFW0JA" TargetMode="External"/><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hyperlink" Target="http://drive.google.com/file/d/1z3WWv8IdVs_qFSINnVwXQDSMkBc4sJny/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hyperlink" Target="http://drive.google.com/file/d/1Q98UWTNOcXJDrVfagOFV48SmwQJ16xeg/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docs.google.com/forms/d/1lxCxSw2oCBGxxE5J_Qt4rhSMnjyRv0GwLg13pdQrjZM/edit?usp=sharing" TargetMode="External"/><Relationship Id="rId5" Type="http://schemas.openxmlformats.org/officeDocument/2006/relationships/hyperlink" Target="https://www.noteflight.com/scores/view/5cf554e89df02ee2fe7e7a018346fd69f603a7fc" TargetMode="External"/><Relationship Id="rId6" Type="http://schemas.openxmlformats.org/officeDocument/2006/relationships/hyperlink" Target="https://drive.google.com/file/d/11vdIkV3DLxLlyPXPADW93AJlk5MdSQRY/view?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hyperlink" Target="http://drive.google.com/file/d/1trCevjNEuP0ZVF1vp1c8H9yTWOBzGh9F/view" TargetMode="External"/><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www.noteflight.com/scores/view/5cf554e89df02ee2fe7e7a018346fd69f603a7fc" TargetMode="External"/><Relationship Id="rId4" Type="http://schemas.openxmlformats.org/officeDocument/2006/relationships/image" Target="../media/image11.png"/><Relationship Id="rId5"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g0vntF4t_Bc" TargetMode="Externa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LG-sHLXlzsU"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SLbm-rZmdz8"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2667000" y="1337725"/>
            <a:ext cx="3810000" cy="876300"/>
          </a:xfrm>
          <a:prstGeom prst="rect">
            <a:avLst/>
          </a:prstGeom>
          <a:noFill/>
          <a:ln>
            <a:noFill/>
          </a:ln>
        </p:spPr>
      </p:pic>
      <p:sp>
        <p:nvSpPr>
          <p:cNvPr id="63" name="Google Shape;63;p13"/>
          <p:cNvSpPr txBox="1"/>
          <p:nvPr/>
        </p:nvSpPr>
        <p:spPr>
          <a:xfrm>
            <a:off x="2497675" y="352775"/>
            <a:ext cx="225900" cy="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64" name="Google Shape;64;p13"/>
          <p:cNvSpPr txBox="1"/>
          <p:nvPr/>
        </p:nvSpPr>
        <p:spPr>
          <a:xfrm>
            <a:off x="903150" y="2571750"/>
            <a:ext cx="73377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Open Sans"/>
                <a:ea typeface="Open Sans"/>
                <a:cs typeface="Open Sans"/>
                <a:sym typeface="Open Sans"/>
              </a:rPr>
              <a:t>Interactive Online Choir Lessons</a:t>
            </a:r>
            <a:endParaRPr sz="18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Renaissance Period</a:t>
            </a:r>
            <a:endParaRPr/>
          </a:p>
        </p:txBody>
      </p:sp>
      <p:pic>
        <p:nvPicPr>
          <p:cNvPr id="134" name="Google Shape;134;p22" title="The Renaissance (English) - Binogi.com">
            <a:hlinkClick r:id="rId3"/>
          </p:cNvPr>
          <p:cNvPicPr preferRelativeResize="0"/>
          <p:nvPr/>
        </p:nvPicPr>
        <p:blipFill>
          <a:blip r:embed="rId4">
            <a:alphaModFix/>
          </a:blip>
          <a:stretch>
            <a:fillRect/>
          </a:stretch>
        </p:blipFill>
        <p:spPr>
          <a:xfrm>
            <a:off x="2286000" y="1284750"/>
            <a:ext cx="4572000" cy="3429000"/>
          </a:xfrm>
          <a:prstGeom prst="rect">
            <a:avLst/>
          </a:prstGeom>
          <a:noFill/>
          <a:ln>
            <a:noFill/>
          </a:ln>
        </p:spPr>
      </p:pic>
      <p:sp>
        <p:nvSpPr>
          <p:cNvPr id="135" name="Google Shape;135;p22"/>
          <p:cNvSpPr txBox="1"/>
          <p:nvPr/>
        </p:nvSpPr>
        <p:spPr>
          <a:xfrm>
            <a:off x="2929050" y="4827600"/>
            <a:ext cx="3000000" cy="315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50">
                <a:solidFill>
                  <a:srgbClr val="030303"/>
                </a:solidFill>
                <a:latin typeface="Open Sans"/>
                <a:ea typeface="Open Sans"/>
                <a:cs typeface="Open Sans"/>
                <a:sym typeface="Open Sans"/>
              </a:rPr>
              <a:t>Courtesy of YouTube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Renaissance Period Musical Characteristics</a:t>
            </a:r>
            <a:endParaRPr/>
          </a:p>
        </p:txBody>
      </p:sp>
      <p:sp>
        <p:nvSpPr>
          <p:cNvPr id="141" name="Google Shape;141;p23"/>
          <p:cNvSpPr txBox="1"/>
          <p:nvPr/>
        </p:nvSpPr>
        <p:spPr>
          <a:xfrm>
            <a:off x="423325" y="869650"/>
            <a:ext cx="8170500" cy="386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Music based on </a:t>
            </a:r>
            <a:r>
              <a:rPr b="1" lang="en" sz="1600">
                <a:latin typeface="Open Sans"/>
                <a:ea typeface="Open Sans"/>
                <a:cs typeface="Open Sans"/>
                <a:sym typeface="Open Sans"/>
              </a:rPr>
              <a:t>modes</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Modes are types of scales with unique melodic characteristics.  There were no </a:t>
            </a:r>
            <a:br>
              <a:rPr i="1" lang="en" sz="1600">
                <a:latin typeface="Open Sans"/>
                <a:ea typeface="Open Sans"/>
                <a:cs typeface="Open Sans"/>
                <a:sym typeface="Open Sans"/>
              </a:rPr>
            </a:br>
            <a:r>
              <a:rPr i="1" lang="en" sz="1600">
                <a:latin typeface="Open Sans"/>
                <a:ea typeface="Open Sans"/>
                <a:cs typeface="Open Sans"/>
                <a:sym typeface="Open Sans"/>
              </a:rPr>
              <a:t>	keys or key signatures yet.</a:t>
            </a:r>
            <a:endParaRPr b="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b="1" lang="en" sz="1600">
                <a:latin typeface="Open Sans"/>
                <a:ea typeface="Open Sans"/>
                <a:cs typeface="Open Sans"/>
                <a:sym typeface="Open Sans"/>
              </a:rPr>
              <a:t>polyphony</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Polyphony is a texture that combines multiple voices, each singing an </a:t>
            </a:r>
            <a:br>
              <a:rPr i="1" lang="en" sz="1600">
                <a:latin typeface="Open Sans"/>
                <a:ea typeface="Open Sans"/>
                <a:cs typeface="Open Sans"/>
                <a:sym typeface="Open Sans"/>
              </a:rPr>
            </a:br>
            <a:r>
              <a:rPr i="1" lang="en" sz="1600">
                <a:latin typeface="Open Sans"/>
                <a:ea typeface="Open Sans"/>
                <a:cs typeface="Open Sans"/>
                <a:sym typeface="Open Sans"/>
              </a:rPr>
              <a:t>	independent melodic line.</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More focus on </a:t>
            </a:r>
            <a:r>
              <a:rPr b="1" lang="en" sz="1600">
                <a:latin typeface="Open Sans"/>
                <a:ea typeface="Open Sans"/>
                <a:cs typeface="Open Sans"/>
                <a:sym typeface="Open Sans"/>
              </a:rPr>
              <a:t>harmony</a:t>
            </a:r>
            <a:r>
              <a:rPr lang="en" sz="1600">
                <a:latin typeface="Open Sans"/>
                <a:ea typeface="Open Sans"/>
                <a:cs typeface="Open Sans"/>
                <a:sym typeface="Open Sans"/>
              </a:rPr>
              <a:t> and </a:t>
            </a:r>
            <a:r>
              <a:rPr b="1" lang="en" sz="1600">
                <a:latin typeface="Open Sans"/>
                <a:ea typeface="Open Sans"/>
                <a:cs typeface="Open Sans"/>
                <a:sym typeface="Open Sans"/>
              </a:rPr>
              <a:t>chords</a:t>
            </a:r>
            <a:br>
              <a:rPr b="1" lang="en" sz="1600">
                <a:latin typeface="Open Sans"/>
                <a:ea typeface="Open Sans"/>
                <a:cs typeface="Open Sans"/>
                <a:sym typeface="Open Sans"/>
              </a:rPr>
            </a:br>
            <a:r>
              <a:rPr b="1" lang="en" sz="1600">
                <a:latin typeface="Open Sans"/>
                <a:ea typeface="Open Sans"/>
                <a:cs typeface="Open Sans"/>
                <a:sym typeface="Open Sans"/>
              </a:rPr>
              <a:t>	</a:t>
            </a:r>
            <a:r>
              <a:rPr i="1" lang="en" sz="1600">
                <a:latin typeface="Open Sans"/>
                <a:ea typeface="Open Sans"/>
                <a:cs typeface="Open Sans"/>
                <a:sym typeface="Open Sans"/>
              </a:rPr>
              <a:t>Harmony is the result of two or more notes sounding simultaneously.  </a:t>
            </a:r>
            <a:endParaRPr i="1"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 sz="1600">
                <a:latin typeface="Open Sans"/>
                <a:ea typeface="Open Sans"/>
                <a:cs typeface="Open Sans"/>
                <a:sym typeface="Open Sans"/>
              </a:rPr>
              <a:t>Rise in the composition of </a:t>
            </a:r>
            <a:r>
              <a:rPr b="1" lang="en" sz="1600">
                <a:latin typeface="Open Sans"/>
                <a:ea typeface="Open Sans"/>
                <a:cs typeface="Open Sans"/>
                <a:sym typeface="Open Sans"/>
              </a:rPr>
              <a:t>secular</a:t>
            </a:r>
            <a:r>
              <a:rPr lang="en" sz="1600">
                <a:latin typeface="Open Sans"/>
                <a:ea typeface="Open Sans"/>
                <a:cs typeface="Open Sans"/>
                <a:sym typeface="Open Sans"/>
              </a:rPr>
              <a:t> music</a:t>
            </a:r>
            <a:br>
              <a:rPr lang="en" sz="1600">
                <a:latin typeface="Open Sans"/>
                <a:ea typeface="Open Sans"/>
                <a:cs typeface="Open Sans"/>
                <a:sym typeface="Open Sans"/>
              </a:rPr>
            </a:br>
            <a:r>
              <a:rPr lang="en" sz="1600">
                <a:latin typeface="Open Sans"/>
                <a:ea typeface="Open Sans"/>
                <a:cs typeface="Open Sans"/>
                <a:sym typeface="Open Sans"/>
              </a:rPr>
              <a:t>	</a:t>
            </a:r>
            <a:r>
              <a:rPr i="1" lang="en" sz="1600">
                <a:latin typeface="Open Sans"/>
                <a:ea typeface="Open Sans"/>
                <a:cs typeface="Open Sans"/>
                <a:sym typeface="Open Sans"/>
              </a:rPr>
              <a:t>The printing press allowed for easier distribution of secular compositions, </a:t>
            </a:r>
            <a:br>
              <a:rPr i="1" lang="en" sz="1600">
                <a:latin typeface="Open Sans"/>
                <a:ea typeface="Open Sans"/>
                <a:cs typeface="Open Sans"/>
                <a:sym typeface="Open Sans"/>
              </a:rPr>
            </a:br>
            <a:r>
              <a:rPr i="1" lang="en" sz="1600">
                <a:latin typeface="Open Sans"/>
                <a:ea typeface="Open Sans"/>
                <a:cs typeface="Open Sans"/>
                <a:sym typeface="Open Sans"/>
              </a:rPr>
              <a:t>	those that are not religious in nature.</a:t>
            </a:r>
            <a:endParaRPr i="1" sz="1600">
              <a:latin typeface="Open Sans"/>
              <a:ea typeface="Open Sans"/>
              <a:cs typeface="Open Sans"/>
              <a:sym typeface="Open Sans"/>
            </a:endParaRPr>
          </a:p>
          <a:p>
            <a:pPr indent="0" lvl="0" marL="457200" rtl="0" algn="l">
              <a:lnSpc>
                <a:spcPct val="115000"/>
              </a:lnSpc>
              <a:spcBef>
                <a:spcPts val="0"/>
              </a:spcBef>
              <a:spcAft>
                <a:spcPts val="0"/>
              </a:spcAft>
              <a:buNone/>
            </a:pPr>
            <a:r>
              <a:t/>
            </a:r>
            <a:endParaRPr i="1" sz="16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Composition</a:t>
            </a:r>
            <a:endParaRPr/>
          </a:p>
        </p:txBody>
      </p:sp>
      <p:sp>
        <p:nvSpPr>
          <p:cNvPr id="147" name="Google Shape;147;p24"/>
          <p:cNvSpPr txBox="1"/>
          <p:nvPr>
            <p:ph idx="1" type="body"/>
          </p:nvPr>
        </p:nvSpPr>
        <p:spPr>
          <a:xfrm>
            <a:off x="311700" y="1225225"/>
            <a:ext cx="426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Weep O Mine Eyes </a:t>
            </a:r>
            <a:r>
              <a:rPr lang="en"/>
              <a:t>is a madrigal written for 4 voices, </a:t>
            </a:r>
            <a:r>
              <a:rPr b="1" lang="en"/>
              <a:t>a cappella</a:t>
            </a:r>
            <a:r>
              <a:rPr lang="en"/>
              <a:t>.  </a:t>
            </a:r>
            <a:r>
              <a:rPr i="1" lang="en"/>
              <a:t> A cappella </a:t>
            </a:r>
            <a:r>
              <a:rPr lang="en"/>
              <a:t>is an Italian term that literally means “in the style of the chapel”.  Today, we have come to know this as meaning music without instruments.  It was published in Bennet’s collection, </a:t>
            </a:r>
            <a:r>
              <a:rPr i="1" lang="en"/>
              <a:t>Madrigalls to Fovre Voyces </a:t>
            </a:r>
            <a:r>
              <a:rPr lang="en"/>
              <a:t>in 1599.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48" name="Google Shape;148;p24"/>
          <p:cNvSpPr txBox="1"/>
          <p:nvPr/>
        </p:nvSpPr>
        <p:spPr>
          <a:xfrm>
            <a:off x="5025600" y="1763288"/>
            <a:ext cx="3806700" cy="20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Weep, o mine eyes, and cease not,</a:t>
            </a:r>
            <a:endParaRPr>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alas, these your springtides me thinks increase not.</a:t>
            </a:r>
            <a:endParaRPr>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O when, O when begin you</a:t>
            </a:r>
            <a:endParaRPr>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latin typeface="Open Sans"/>
                <a:ea typeface="Open Sans"/>
                <a:cs typeface="Open Sans"/>
                <a:sym typeface="Open Sans"/>
              </a:rPr>
              <a:t>to swell so high that I may drown me in you?</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49" name="Google Shape;149;p24"/>
          <p:cNvSpPr txBox="1"/>
          <p:nvPr/>
        </p:nvSpPr>
        <p:spPr>
          <a:xfrm>
            <a:off x="5319150" y="4430750"/>
            <a:ext cx="2349300" cy="2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Music Theory</a:t>
            </a:r>
            <a:endParaRPr/>
          </a:p>
        </p:txBody>
      </p:sp>
      <p:sp>
        <p:nvSpPr>
          <p:cNvPr id="155" name="Google Shape;155;p25"/>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Includes These Topics:</a:t>
            </a:r>
            <a:endParaRPr/>
          </a:p>
          <a:p>
            <a:pPr indent="0" lvl="0" marL="0" rtl="0" algn="ctr">
              <a:spcBef>
                <a:spcPts val="0"/>
              </a:spcBef>
              <a:spcAft>
                <a:spcPts val="0"/>
              </a:spcAft>
              <a:buNone/>
            </a:pPr>
            <a:r>
              <a:rPr lang="en"/>
              <a:t>Score Organization</a:t>
            </a:r>
            <a:br>
              <a:rPr lang="en"/>
            </a:br>
            <a:r>
              <a:rPr lang="en"/>
              <a:t>Tonal Centers/Key Signatures</a:t>
            </a:r>
            <a:endParaRPr/>
          </a:p>
          <a:p>
            <a:pPr indent="0" lvl="0" marL="0" rtl="0" algn="ctr">
              <a:spcBef>
                <a:spcPts val="0"/>
              </a:spcBef>
              <a:spcAft>
                <a:spcPts val="0"/>
              </a:spcAft>
              <a:buNone/>
            </a:pPr>
            <a:r>
              <a:rPr lang="en"/>
              <a:t>Melody and Countermelody</a:t>
            </a:r>
            <a:endParaRPr/>
          </a:p>
          <a:p>
            <a:pPr indent="0" lvl="0" marL="0" rtl="0" algn="ctr">
              <a:spcBef>
                <a:spcPts val="0"/>
              </a:spcBef>
              <a:spcAft>
                <a:spcPts val="0"/>
              </a:spcAft>
              <a:buNone/>
            </a:pPr>
            <a:r>
              <a:rPr lang="en"/>
              <a:t>Melodic Fragmentation</a:t>
            </a:r>
            <a:br>
              <a:rPr lang="en"/>
            </a:br>
            <a:r>
              <a:rPr lang="en"/>
              <a:t>Sequences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56" name="Google Shape;156;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2 and Lesson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62" name="Google Shape;162;p26"/>
          <p:cNvSpPr txBox="1"/>
          <p:nvPr/>
        </p:nvSpPr>
        <p:spPr>
          <a:xfrm>
            <a:off x="311700" y="1291800"/>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Listen to a performance of Weep, O Mine Eyes as performed by The Cambridge Singers. Follow along with the score.</a:t>
            </a:r>
            <a:endParaRPr>
              <a:latin typeface="Open Sans"/>
              <a:ea typeface="Open Sans"/>
              <a:cs typeface="Open Sans"/>
              <a:sym typeface="Open Sans"/>
            </a:endParaRPr>
          </a:p>
        </p:txBody>
      </p:sp>
      <p:pic>
        <p:nvPicPr>
          <p:cNvPr id="163" name="Google Shape;163;p26" title="Bennet - Weep o mine eyes - The Cambridge Singers">
            <a:hlinkClick r:id="rId3"/>
          </p:cNvPr>
          <p:cNvPicPr preferRelativeResize="0"/>
          <p:nvPr/>
        </p:nvPicPr>
        <p:blipFill>
          <a:blip r:embed="rId4">
            <a:alphaModFix/>
          </a:blip>
          <a:stretch>
            <a:fillRect/>
          </a:stretch>
        </p:blipFill>
        <p:spPr>
          <a:xfrm>
            <a:off x="3966875" y="1285500"/>
            <a:ext cx="4572000" cy="3429000"/>
          </a:xfrm>
          <a:prstGeom prst="rect">
            <a:avLst/>
          </a:prstGeom>
          <a:noFill/>
          <a:ln>
            <a:noFill/>
          </a:ln>
        </p:spPr>
      </p:pic>
      <p:sp>
        <p:nvSpPr>
          <p:cNvPr id="164" name="Google Shape;164;p26"/>
          <p:cNvSpPr txBox="1"/>
          <p:nvPr/>
        </p:nvSpPr>
        <p:spPr>
          <a:xfrm>
            <a:off x="3966875" y="47003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50">
                <a:solidFill>
                  <a:srgbClr val="030303"/>
                </a:solidFill>
                <a:latin typeface="Open Sans"/>
                <a:ea typeface="Open Sans"/>
                <a:cs typeface="Open Sans"/>
                <a:sym typeface="Open Sans"/>
              </a:rPr>
              <a:t>Courtesy of YouTube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70" name="Google Shape;170;p27"/>
          <p:cNvSpPr txBox="1"/>
          <p:nvPr/>
        </p:nvSpPr>
        <p:spPr>
          <a:xfrm>
            <a:off x="311700" y="988675"/>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Take a look at the time signature of the piece.  It is a letter C with a vertical line through it.  This is called </a:t>
            </a:r>
            <a:r>
              <a:rPr b="1" lang="en">
                <a:latin typeface="Open Sans"/>
                <a:ea typeface="Open Sans"/>
                <a:cs typeface="Open Sans"/>
                <a:sym typeface="Open Sans"/>
              </a:rPr>
              <a:t>cut time.  </a:t>
            </a:r>
            <a:r>
              <a:rPr lang="en">
                <a:latin typeface="Open Sans"/>
                <a:ea typeface="Open Sans"/>
                <a:cs typeface="Open Sans"/>
                <a:sym typeface="Open Sans"/>
              </a:rPr>
              <a:t>Cut time is another way to notate a 2/2 time signature.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Need a refresher on time signatures? Watch this!</a:t>
            </a:r>
            <a:endParaRPr>
              <a:latin typeface="Open Sans"/>
              <a:ea typeface="Open Sans"/>
              <a:cs typeface="Open Sans"/>
              <a:sym typeface="Open Sans"/>
            </a:endParaRPr>
          </a:p>
        </p:txBody>
      </p:sp>
      <p:pic>
        <p:nvPicPr>
          <p:cNvPr id="171" name="Google Shape;171;p27"/>
          <p:cNvPicPr preferRelativeResize="0"/>
          <p:nvPr/>
        </p:nvPicPr>
        <p:blipFill>
          <a:blip r:embed="rId3">
            <a:alphaModFix/>
          </a:blip>
          <a:stretch>
            <a:fillRect/>
          </a:stretch>
        </p:blipFill>
        <p:spPr>
          <a:xfrm>
            <a:off x="3624900" y="1299625"/>
            <a:ext cx="5366699" cy="2816466"/>
          </a:xfrm>
          <a:prstGeom prst="rect">
            <a:avLst/>
          </a:prstGeom>
          <a:noFill/>
          <a:ln>
            <a:noFill/>
          </a:ln>
        </p:spPr>
      </p:pic>
      <p:pic>
        <p:nvPicPr>
          <p:cNvPr descr="Understanding basic time signatures ( 4/4, 3/4 and 2/4 ) and their relationship to bar, bar lines and counting in music.&#10;&#10;––––––––––&#10;&#10;RIAM Teaching and Learning Network: http://teachingnetwork.riam.ie/&#10;&#10;––––––––––&#10;&#10;Daily Beetle Kevin MacLeod (incompetech.com)&#10;Licensed under Creative Commons: By Attribution 3.0 License&#10;http://creativecommons.org/licenses/by/3.0/" id="172" name="Google Shape;172;p27" title="Time Signatures, Bars and Barlines">
            <a:hlinkClick r:id="rId4"/>
          </p:cNvPr>
          <p:cNvPicPr preferRelativeResize="0"/>
          <p:nvPr/>
        </p:nvPicPr>
        <p:blipFill>
          <a:blip r:embed="rId5">
            <a:alphaModFix/>
          </a:blip>
          <a:stretch>
            <a:fillRect/>
          </a:stretch>
        </p:blipFill>
        <p:spPr>
          <a:xfrm>
            <a:off x="427450" y="3028944"/>
            <a:ext cx="2467500" cy="1850625"/>
          </a:xfrm>
          <a:prstGeom prst="rect">
            <a:avLst/>
          </a:prstGeom>
          <a:noFill/>
          <a:ln>
            <a:noFill/>
          </a:ln>
        </p:spPr>
      </p:pic>
      <p:sp>
        <p:nvSpPr>
          <p:cNvPr id="173" name="Google Shape;173;p27"/>
          <p:cNvSpPr txBox="1"/>
          <p:nvPr/>
        </p:nvSpPr>
        <p:spPr>
          <a:xfrm>
            <a:off x="2894950" y="4594300"/>
            <a:ext cx="7338900" cy="8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250">
                <a:solidFill>
                  <a:srgbClr val="030303"/>
                </a:solidFill>
                <a:latin typeface="Open Sans"/>
                <a:ea typeface="Open Sans"/>
                <a:cs typeface="Open Sans"/>
                <a:sym typeface="Open Sans"/>
              </a:rPr>
              <a:t>Courtesy of YouTube</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p:nvPr/>
        </p:nvSpPr>
        <p:spPr>
          <a:xfrm>
            <a:off x="311700" y="3233850"/>
            <a:ext cx="3093300" cy="60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a:off x="312225" y="1596475"/>
            <a:ext cx="3063000" cy="74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81" name="Google Shape;181;p28"/>
          <p:cNvSpPr txBox="1"/>
          <p:nvPr/>
        </p:nvSpPr>
        <p:spPr>
          <a:xfrm>
            <a:off x="263325" y="1528225"/>
            <a:ext cx="3160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 cut time, how many beats are in the measure and what note value gets the beat?</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The bass part enters on an A.</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The tenor part enters on a C.</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
                <a:solidFill>
                  <a:srgbClr val="FFFFFF"/>
                </a:solidFill>
                <a:latin typeface="Open Sans"/>
                <a:ea typeface="Open Sans"/>
                <a:cs typeface="Open Sans"/>
                <a:sym typeface="Open Sans"/>
              </a:rPr>
              <a:t>What note does the alto part enter on?</a:t>
            </a:r>
            <a:endParaRPr b="1">
              <a:solidFill>
                <a:srgbClr val="FFFFFF"/>
              </a:solidFill>
              <a:latin typeface="Open Sans"/>
              <a:ea typeface="Open Sans"/>
              <a:cs typeface="Open Sans"/>
              <a:sym typeface="Open Sans"/>
            </a:endParaRPr>
          </a:p>
        </p:txBody>
      </p:sp>
      <p:pic>
        <p:nvPicPr>
          <p:cNvPr id="182" name="Google Shape;182;p28"/>
          <p:cNvPicPr preferRelativeResize="0"/>
          <p:nvPr/>
        </p:nvPicPr>
        <p:blipFill>
          <a:blip r:embed="rId3">
            <a:alphaModFix/>
          </a:blip>
          <a:stretch>
            <a:fillRect/>
          </a:stretch>
        </p:blipFill>
        <p:spPr>
          <a:xfrm>
            <a:off x="3624900" y="1375825"/>
            <a:ext cx="5366699" cy="2816466"/>
          </a:xfrm>
          <a:prstGeom prst="rect">
            <a:avLst/>
          </a:prstGeom>
          <a:noFill/>
          <a:ln>
            <a:noFill/>
          </a:ln>
        </p:spPr>
      </p:pic>
      <p:pic>
        <p:nvPicPr>
          <p:cNvPr id="183" name="Google Shape;183;p28" title="example 1.mp3">
            <a:hlinkClick r:id="rId4"/>
          </p:cNvPr>
          <p:cNvPicPr preferRelativeResize="0"/>
          <p:nvPr/>
        </p:nvPicPr>
        <p:blipFill>
          <a:blip r:embed="rId5">
            <a:alphaModFix/>
          </a:blip>
          <a:stretch>
            <a:fillRect/>
          </a:stretch>
        </p:blipFill>
        <p:spPr>
          <a:xfrm>
            <a:off x="311700" y="4192291"/>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89" name="Google Shape;189;p29"/>
          <p:cNvSpPr txBox="1"/>
          <p:nvPr/>
        </p:nvSpPr>
        <p:spPr>
          <a:xfrm>
            <a:off x="446050" y="1531425"/>
            <a:ext cx="3033000" cy="29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One often-used technique in the Renaissance period is the </a:t>
            </a:r>
            <a:r>
              <a:rPr b="1" lang="en">
                <a:latin typeface="Open Sans"/>
                <a:ea typeface="Open Sans"/>
                <a:cs typeface="Open Sans"/>
                <a:sym typeface="Open Sans"/>
              </a:rPr>
              <a:t>point of imitation</a:t>
            </a:r>
            <a:r>
              <a:rPr lang="en">
                <a:latin typeface="Open Sans"/>
                <a:ea typeface="Open Sans"/>
                <a:cs typeface="Open Sans"/>
                <a:sym typeface="Open Sans"/>
              </a:rPr>
              <a:t>.</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 point of imitation is a single melodic idea sung in succession by various parts.  The successive voices are often similar to the original melody, but altered slightly by pitch and rhythm.</a:t>
            </a:r>
            <a:endParaRPr>
              <a:latin typeface="Open Sans"/>
              <a:ea typeface="Open Sans"/>
              <a:cs typeface="Open Sans"/>
              <a:sym typeface="Open Sans"/>
            </a:endParaRPr>
          </a:p>
        </p:txBody>
      </p:sp>
      <p:pic>
        <p:nvPicPr>
          <p:cNvPr id="190" name="Google Shape;190;p29"/>
          <p:cNvPicPr preferRelativeResize="0"/>
          <p:nvPr/>
        </p:nvPicPr>
        <p:blipFill>
          <a:blip r:embed="rId3">
            <a:alphaModFix/>
          </a:blip>
          <a:stretch>
            <a:fillRect/>
          </a:stretch>
        </p:blipFill>
        <p:spPr>
          <a:xfrm>
            <a:off x="3631450" y="1299625"/>
            <a:ext cx="5360152" cy="28215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196" name="Google Shape;196;p30"/>
          <p:cNvSpPr txBox="1"/>
          <p:nvPr/>
        </p:nvSpPr>
        <p:spPr>
          <a:xfrm>
            <a:off x="446050" y="1531425"/>
            <a:ext cx="3033000" cy="29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first point of imitation starts in the bass part with succeeding entrances from the tenor, alto, and then finally the soprano after 5 measures.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97" name="Google Shape;197;p30"/>
          <p:cNvPicPr preferRelativeResize="0"/>
          <p:nvPr/>
        </p:nvPicPr>
        <p:blipFill>
          <a:blip r:embed="rId3">
            <a:alphaModFix/>
          </a:blip>
          <a:stretch>
            <a:fillRect/>
          </a:stretch>
        </p:blipFill>
        <p:spPr>
          <a:xfrm>
            <a:off x="3631450" y="1299625"/>
            <a:ext cx="5360152" cy="28215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p:nvPr/>
        </p:nvSpPr>
        <p:spPr>
          <a:xfrm>
            <a:off x="341975" y="1297250"/>
            <a:ext cx="3612900" cy="184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04" name="Google Shape;204;p31"/>
          <p:cNvSpPr txBox="1"/>
          <p:nvPr/>
        </p:nvSpPr>
        <p:spPr>
          <a:xfrm>
            <a:off x="446050" y="1531425"/>
            <a:ext cx="3033000" cy="29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Where does the second point of imitation begin on page 2?</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rPr b="1" lang="en">
                <a:solidFill>
                  <a:srgbClr val="FFFFFF"/>
                </a:solidFill>
                <a:latin typeface="Open Sans"/>
                <a:ea typeface="Open Sans"/>
                <a:cs typeface="Open Sans"/>
                <a:sym typeface="Open Sans"/>
              </a:rPr>
              <a:t>What voice part starts  singing this second point of imitation last?</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p:txBody>
      </p:sp>
      <p:pic>
        <p:nvPicPr>
          <p:cNvPr id="205" name="Google Shape;205;p31"/>
          <p:cNvPicPr preferRelativeResize="0"/>
          <p:nvPr/>
        </p:nvPicPr>
        <p:blipFill>
          <a:blip r:embed="rId3">
            <a:alphaModFix/>
          </a:blip>
          <a:stretch>
            <a:fillRect/>
          </a:stretch>
        </p:blipFill>
        <p:spPr>
          <a:xfrm>
            <a:off x="4255925" y="239725"/>
            <a:ext cx="4114925" cy="4658251"/>
          </a:xfrm>
          <a:prstGeom prst="rect">
            <a:avLst/>
          </a:prstGeom>
          <a:noFill/>
          <a:ln>
            <a:noFill/>
          </a:ln>
        </p:spPr>
      </p:pic>
      <p:sp>
        <p:nvSpPr>
          <p:cNvPr id="206" name="Google Shape;206;p31"/>
          <p:cNvSpPr txBox="1"/>
          <p:nvPr/>
        </p:nvSpPr>
        <p:spPr>
          <a:xfrm>
            <a:off x="341975" y="1471950"/>
            <a:ext cx="3523800" cy="18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207" name="Google Shape;207;p31" title="example 2.mp3">
            <a:hlinkClick r:id="rId4"/>
          </p:cNvPr>
          <p:cNvPicPr preferRelativeResize="0"/>
          <p:nvPr/>
        </p:nvPicPr>
        <p:blipFill>
          <a:blip r:embed="rId5">
            <a:alphaModFix/>
          </a:blip>
          <a:stretch>
            <a:fillRect/>
          </a:stretch>
        </p:blipFill>
        <p:spPr>
          <a:xfrm>
            <a:off x="341975" y="4303025"/>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2667000" y="1337725"/>
            <a:ext cx="3810000" cy="876300"/>
          </a:xfrm>
          <a:prstGeom prst="rect">
            <a:avLst/>
          </a:prstGeom>
          <a:noFill/>
          <a:ln>
            <a:noFill/>
          </a:ln>
        </p:spPr>
      </p:pic>
      <p:sp>
        <p:nvSpPr>
          <p:cNvPr id="70" name="Google Shape;70;p14"/>
          <p:cNvSpPr txBox="1"/>
          <p:nvPr/>
        </p:nvSpPr>
        <p:spPr>
          <a:xfrm>
            <a:off x="2497675" y="352775"/>
            <a:ext cx="225900" cy="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1" name="Google Shape;71;p14"/>
          <p:cNvSpPr txBox="1"/>
          <p:nvPr/>
        </p:nvSpPr>
        <p:spPr>
          <a:xfrm>
            <a:off x="903150" y="2571750"/>
            <a:ext cx="7337700" cy="230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hlink"/>
                </a:solidFill>
                <a:latin typeface="Open Sans"/>
                <a:ea typeface="Open Sans"/>
                <a:cs typeface="Open Sans"/>
                <a:sym typeface="Open Sans"/>
                <a:hlinkClick r:id="rId4"/>
              </a:rPr>
              <a:t>Student Answer Sheet</a:t>
            </a:r>
            <a:endParaRPr sz="1800">
              <a:latin typeface="Open Sans"/>
              <a:ea typeface="Open Sans"/>
              <a:cs typeface="Open Sans"/>
              <a:sym typeface="Open Sans"/>
            </a:endParaRPr>
          </a:p>
          <a:p>
            <a:pPr indent="0" lvl="0" marL="0" rtl="0" algn="ctr">
              <a:spcBef>
                <a:spcPts val="0"/>
              </a:spcBef>
              <a:spcAft>
                <a:spcPts val="0"/>
              </a:spcAft>
              <a:buNone/>
            </a:pPr>
            <a:r>
              <a:t/>
            </a:r>
            <a:endParaRPr sz="1800">
              <a:latin typeface="Open Sans"/>
              <a:ea typeface="Open Sans"/>
              <a:cs typeface="Open Sans"/>
              <a:sym typeface="Open Sans"/>
            </a:endParaRPr>
          </a:p>
          <a:p>
            <a:pPr indent="0" lvl="0" marL="0" rtl="0" algn="ctr">
              <a:spcBef>
                <a:spcPts val="0"/>
              </a:spcBef>
              <a:spcAft>
                <a:spcPts val="0"/>
              </a:spcAft>
              <a:buNone/>
            </a:pPr>
            <a:r>
              <a:rPr lang="en" sz="1800" u="sng">
                <a:solidFill>
                  <a:schemeClr val="hlink"/>
                </a:solidFill>
                <a:latin typeface="Open Sans"/>
                <a:ea typeface="Open Sans"/>
                <a:cs typeface="Open Sans"/>
                <a:sym typeface="Open Sans"/>
                <a:hlinkClick r:id="rId5"/>
              </a:rPr>
              <a:t>Interactive Sheet Music on Noteflight</a:t>
            </a:r>
            <a:endParaRPr sz="1800">
              <a:latin typeface="Open Sans"/>
              <a:ea typeface="Open Sans"/>
              <a:cs typeface="Open Sans"/>
              <a:sym typeface="Open Sans"/>
            </a:endParaRPr>
          </a:p>
          <a:p>
            <a:pPr indent="0" lvl="0" marL="0" rtl="0" algn="ctr">
              <a:spcBef>
                <a:spcPts val="0"/>
              </a:spcBef>
              <a:spcAft>
                <a:spcPts val="0"/>
              </a:spcAft>
              <a:buNone/>
            </a:pPr>
            <a:r>
              <a:t/>
            </a:r>
            <a:endParaRPr sz="1800">
              <a:latin typeface="Open Sans"/>
              <a:ea typeface="Open Sans"/>
              <a:cs typeface="Open Sans"/>
              <a:sym typeface="Open Sans"/>
            </a:endParaRPr>
          </a:p>
          <a:p>
            <a:pPr indent="0" lvl="0" marL="0" rtl="0" algn="ctr">
              <a:spcBef>
                <a:spcPts val="0"/>
              </a:spcBef>
              <a:spcAft>
                <a:spcPts val="0"/>
              </a:spcAft>
              <a:buNone/>
            </a:pPr>
            <a:r>
              <a:rPr lang="en" sz="1800" u="sng">
                <a:solidFill>
                  <a:schemeClr val="hlink"/>
                </a:solidFill>
                <a:latin typeface="Open Sans"/>
                <a:ea typeface="Open Sans"/>
                <a:cs typeface="Open Sans"/>
                <a:sym typeface="Open Sans"/>
                <a:hlinkClick r:id="rId6"/>
              </a:rPr>
              <a:t>PDF of Sheet Music</a:t>
            </a:r>
            <a:endParaRPr sz="1800">
              <a:latin typeface="Open Sans"/>
              <a:ea typeface="Open Sans"/>
              <a:cs typeface="Open Sans"/>
              <a:sym typeface="Open Sans"/>
            </a:endParaRPr>
          </a:p>
        </p:txBody>
      </p:sp>
      <p:sp>
        <p:nvSpPr>
          <p:cNvPr id="72" name="Google Shape;72;p14"/>
          <p:cNvSpPr txBox="1"/>
          <p:nvPr/>
        </p:nvSpPr>
        <p:spPr>
          <a:xfrm>
            <a:off x="7151650" y="1353025"/>
            <a:ext cx="73389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13" name="Google Shape;213;p32"/>
          <p:cNvSpPr txBox="1"/>
          <p:nvPr/>
        </p:nvSpPr>
        <p:spPr>
          <a:xfrm>
            <a:off x="311700" y="1531425"/>
            <a:ext cx="3033000" cy="29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Dynamics were not written into music from the Renaissance period.  The dynamics in this and any other Renaissance score are </a:t>
            </a:r>
            <a:r>
              <a:rPr b="1" lang="en">
                <a:solidFill>
                  <a:schemeClr val="dk1"/>
                </a:solidFill>
                <a:latin typeface="Open Sans"/>
                <a:ea typeface="Open Sans"/>
                <a:cs typeface="Open Sans"/>
                <a:sym typeface="Open Sans"/>
              </a:rPr>
              <a:t>editorial markings</a:t>
            </a:r>
            <a:r>
              <a:rPr lang="en">
                <a:solidFill>
                  <a:schemeClr val="dk1"/>
                </a:solidFill>
                <a:latin typeface="Open Sans"/>
                <a:ea typeface="Open Sans"/>
                <a:cs typeface="Open Sans"/>
                <a:sym typeface="Open Sans"/>
              </a:rPr>
              <a:t>, which means the editor added them based on their best knowledge of the performance practice of the time.</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p:txBody>
      </p:sp>
      <p:pic>
        <p:nvPicPr>
          <p:cNvPr id="214" name="Google Shape;214;p32"/>
          <p:cNvPicPr preferRelativeResize="0"/>
          <p:nvPr/>
        </p:nvPicPr>
        <p:blipFill>
          <a:blip r:embed="rId3">
            <a:alphaModFix/>
          </a:blip>
          <a:stretch>
            <a:fillRect/>
          </a:stretch>
        </p:blipFill>
        <p:spPr>
          <a:xfrm>
            <a:off x="4255925" y="239725"/>
            <a:ext cx="4114925" cy="4658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p:nvPr/>
        </p:nvSpPr>
        <p:spPr>
          <a:xfrm>
            <a:off x="310375" y="3081450"/>
            <a:ext cx="2958000" cy="102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 Theory</a:t>
            </a:r>
            <a:endParaRPr/>
          </a:p>
        </p:txBody>
      </p:sp>
      <p:sp>
        <p:nvSpPr>
          <p:cNvPr id="221" name="Google Shape;221;p33"/>
          <p:cNvSpPr txBox="1"/>
          <p:nvPr/>
        </p:nvSpPr>
        <p:spPr>
          <a:xfrm>
            <a:off x="311700" y="1150425"/>
            <a:ext cx="3033000" cy="29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Open Sans"/>
                <a:ea typeface="Open Sans"/>
                <a:cs typeface="Open Sans"/>
                <a:sym typeface="Open Sans"/>
              </a:rPr>
              <a:t>Text painting</a:t>
            </a:r>
            <a:r>
              <a:rPr lang="en">
                <a:solidFill>
                  <a:schemeClr val="dk1"/>
                </a:solidFill>
                <a:latin typeface="Open Sans"/>
                <a:ea typeface="Open Sans"/>
                <a:cs typeface="Open Sans"/>
                <a:sym typeface="Open Sans"/>
              </a:rPr>
              <a:t> is when a composer sets the music in a way that makes it reflect the meaning of the text in some way.  Sometimes, these are more subtle, but often they are quite obvious.  Such an instance of text painting occurs here in page 4.</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Can you describe the text painting on page 4? What words are the voices singing? How does that reflect the text?</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a:solidFill>
                <a:srgbClr val="FFFFFF"/>
              </a:solidFill>
              <a:latin typeface="Open Sans"/>
              <a:ea typeface="Open Sans"/>
              <a:cs typeface="Open Sans"/>
              <a:sym typeface="Open Sans"/>
            </a:endParaRPr>
          </a:p>
        </p:txBody>
      </p:sp>
      <p:pic>
        <p:nvPicPr>
          <p:cNvPr id="222" name="Google Shape;222;p33"/>
          <p:cNvPicPr preferRelativeResize="0"/>
          <p:nvPr/>
        </p:nvPicPr>
        <p:blipFill>
          <a:blip r:embed="rId3">
            <a:alphaModFix/>
          </a:blip>
          <a:stretch>
            <a:fillRect/>
          </a:stretch>
        </p:blipFill>
        <p:spPr>
          <a:xfrm>
            <a:off x="4167750" y="208150"/>
            <a:ext cx="4143624" cy="4645600"/>
          </a:xfrm>
          <a:prstGeom prst="rect">
            <a:avLst/>
          </a:prstGeom>
          <a:noFill/>
          <a:ln>
            <a:noFill/>
          </a:ln>
        </p:spPr>
      </p:pic>
      <p:pic>
        <p:nvPicPr>
          <p:cNvPr id="223" name="Google Shape;223;p33" title="example 3.mp3">
            <a:hlinkClick r:id="rId4"/>
          </p:cNvPr>
          <p:cNvPicPr preferRelativeResize="0"/>
          <p:nvPr/>
        </p:nvPicPr>
        <p:blipFill>
          <a:blip r:embed="rId5">
            <a:alphaModFix/>
          </a:blip>
          <a:stretch>
            <a:fillRect/>
          </a:stretch>
        </p:blipFill>
        <p:spPr>
          <a:xfrm>
            <a:off x="304800" y="4261725"/>
            <a:ext cx="457200" cy="45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Vocal Technique</a:t>
            </a:r>
            <a:endParaRPr/>
          </a:p>
        </p:txBody>
      </p:sp>
      <p:sp>
        <p:nvSpPr>
          <p:cNvPr id="229" name="Google Shape;229;p34"/>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30" name="Google Shape;230;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4</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Vocal Technique</a:t>
            </a:r>
            <a:endParaRPr/>
          </a:p>
        </p:txBody>
      </p:sp>
      <p:sp>
        <p:nvSpPr>
          <p:cNvPr id="236" name="Google Shape;236;p35"/>
          <p:cNvSpPr txBox="1"/>
          <p:nvPr/>
        </p:nvSpPr>
        <p:spPr>
          <a:xfrm>
            <a:off x="464900" y="1147225"/>
            <a:ext cx="2925000" cy="3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Practice singing your part at measure 29-35.  You may use </a:t>
            </a:r>
            <a:r>
              <a:rPr lang="en" u="sng">
                <a:solidFill>
                  <a:schemeClr val="hlink"/>
                </a:solidFill>
                <a:latin typeface="Open Sans"/>
                <a:ea typeface="Open Sans"/>
                <a:cs typeface="Open Sans"/>
                <a:sym typeface="Open Sans"/>
                <a:hlinkClick r:id="rId3"/>
              </a:rPr>
              <a:t>the interactive Noteflight score</a:t>
            </a:r>
            <a:r>
              <a:rPr lang="en">
                <a:latin typeface="Open Sans"/>
                <a:ea typeface="Open Sans"/>
                <a:cs typeface="Open Sans"/>
                <a:sym typeface="Open Sans"/>
              </a:rPr>
              <a:t> to help you pick out and learn your part if you would like.</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Keys to success: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Focus on good breath support.</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Breathe in on the vowel “O”.</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Use a pure “O” vowel without any diphthongs (two or more vowels blended together).</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“When” starts with an “oo” vowel and moves quickly to an open “eh” vowel.</a:t>
            </a:r>
            <a:endParaRPr>
              <a:latin typeface="Open Sans"/>
              <a:ea typeface="Open Sans"/>
              <a:cs typeface="Open Sans"/>
              <a:sym typeface="Open Sans"/>
            </a:endParaRPr>
          </a:p>
        </p:txBody>
      </p:sp>
      <p:pic>
        <p:nvPicPr>
          <p:cNvPr id="237" name="Google Shape;237;p35"/>
          <p:cNvPicPr preferRelativeResize="0"/>
          <p:nvPr/>
        </p:nvPicPr>
        <p:blipFill>
          <a:blip r:embed="rId4">
            <a:alphaModFix/>
          </a:blip>
          <a:stretch>
            <a:fillRect/>
          </a:stretch>
        </p:blipFill>
        <p:spPr>
          <a:xfrm>
            <a:off x="4215175" y="110375"/>
            <a:ext cx="4051600" cy="2421952"/>
          </a:xfrm>
          <a:prstGeom prst="rect">
            <a:avLst/>
          </a:prstGeom>
          <a:noFill/>
          <a:ln>
            <a:noFill/>
          </a:ln>
        </p:spPr>
      </p:pic>
      <p:pic>
        <p:nvPicPr>
          <p:cNvPr id="238" name="Google Shape;238;p35"/>
          <p:cNvPicPr preferRelativeResize="0"/>
          <p:nvPr/>
        </p:nvPicPr>
        <p:blipFill>
          <a:blip r:embed="rId5">
            <a:alphaModFix/>
          </a:blip>
          <a:stretch>
            <a:fillRect/>
          </a:stretch>
        </p:blipFill>
        <p:spPr>
          <a:xfrm>
            <a:off x="4130350" y="2616731"/>
            <a:ext cx="4051601" cy="23278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Vocal Technique</a:t>
            </a:r>
            <a:endParaRPr/>
          </a:p>
        </p:txBody>
      </p:sp>
      <p:pic>
        <p:nvPicPr>
          <p:cNvPr id="244" name="Google Shape;244;p36"/>
          <p:cNvPicPr preferRelativeResize="0"/>
          <p:nvPr/>
        </p:nvPicPr>
        <p:blipFill>
          <a:blip r:embed="rId3">
            <a:alphaModFix/>
          </a:blip>
          <a:stretch>
            <a:fillRect/>
          </a:stretch>
        </p:blipFill>
        <p:spPr>
          <a:xfrm>
            <a:off x="4244599" y="239725"/>
            <a:ext cx="4305913" cy="4827575"/>
          </a:xfrm>
          <a:prstGeom prst="rect">
            <a:avLst/>
          </a:prstGeom>
          <a:noFill/>
          <a:ln>
            <a:noFill/>
          </a:ln>
        </p:spPr>
      </p:pic>
      <p:sp>
        <p:nvSpPr>
          <p:cNvPr id="245" name="Google Shape;245;p36"/>
          <p:cNvSpPr txBox="1"/>
          <p:nvPr/>
        </p:nvSpPr>
        <p:spPr>
          <a:xfrm>
            <a:off x="535475" y="1189475"/>
            <a:ext cx="3597000" cy="3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Now practice singing the next phrase “to swell so high” from measure 35-43.</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Keys to success: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 crescendo through “to swell so high”</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An open “Ah” vowel on the word “high” before a quick movement to the “ee” vowel.</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 lot of crisp initial and ending consonants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 quarter note breath after “you”</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 flipped “r” on “drown”</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Avoid closing to the “n” on the word “in”.</a:t>
            </a:r>
            <a:endParaRPr>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p:nvPr/>
        </p:nvSpPr>
        <p:spPr>
          <a:xfrm>
            <a:off x="387525" y="1932875"/>
            <a:ext cx="3597000" cy="185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Vocal Technique</a:t>
            </a:r>
            <a:endParaRPr/>
          </a:p>
        </p:txBody>
      </p:sp>
      <p:sp>
        <p:nvSpPr>
          <p:cNvPr id="252" name="Google Shape;252;p37"/>
          <p:cNvSpPr txBox="1"/>
          <p:nvPr/>
        </p:nvSpPr>
        <p:spPr>
          <a:xfrm>
            <a:off x="461775" y="2029725"/>
            <a:ext cx="3448500" cy="15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latin typeface="Open Sans"/>
                <a:ea typeface="Open Sans"/>
                <a:cs typeface="Open Sans"/>
                <a:sym typeface="Open Sans"/>
              </a:rPr>
              <a:t>Once you have finished practicing, please record yourself singing this line.  You may sing along with the recording or with the noteflight track if it is helpful. Be patient-- it may take up to 15 minutes or so to get it!</a:t>
            </a:r>
            <a:endParaRPr>
              <a:latin typeface="Open Sans"/>
              <a:ea typeface="Open Sans"/>
              <a:cs typeface="Open Sans"/>
              <a:sym typeface="Open Sans"/>
            </a:endParaRPr>
          </a:p>
        </p:txBody>
      </p:sp>
      <p:pic>
        <p:nvPicPr>
          <p:cNvPr id="253" name="Google Shape;253;p37"/>
          <p:cNvPicPr preferRelativeResize="0"/>
          <p:nvPr/>
        </p:nvPicPr>
        <p:blipFill>
          <a:blip r:embed="rId3">
            <a:alphaModFix/>
          </a:blip>
          <a:stretch>
            <a:fillRect/>
          </a:stretch>
        </p:blipFill>
        <p:spPr>
          <a:xfrm>
            <a:off x="4244600" y="208150"/>
            <a:ext cx="4334100" cy="48591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84675" y="929275"/>
            <a:ext cx="43320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Listening and Evaluating</a:t>
            </a:r>
            <a:endParaRPr/>
          </a:p>
        </p:txBody>
      </p:sp>
      <p:sp>
        <p:nvSpPr>
          <p:cNvPr id="259" name="Google Shape;259;p38"/>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60" name="Google Shape;260;p3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66" name="Google Shape;266;p3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Listen to these two other English madrigals.</a:t>
            </a:r>
            <a:endParaRPr/>
          </a:p>
          <a:p>
            <a:pPr indent="0" lvl="0" marL="0" rtl="0" algn="l">
              <a:spcBef>
                <a:spcPts val="1600"/>
              </a:spcBef>
              <a:spcAft>
                <a:spcPts val="0"/>
              </a:spcAft>
              <a:buNone/>
            </a:pPr>
            <a:r>
              <a:rPr lang="en"/>
              <a:t>Pay attention to the following characteristics:</a:t>
            </a:r>
            <a:endParaRPr/>
          </a:p>
          <a:p>
            <a:pPr indent="-342900" lvl="0" marL="457200" rtl="0" algn="l">
              <a:spcBef>
                <a:spcPts val="1600"/>
              </a:spcBef>
              <a:spcAft>
                <a:spcPts val="0"/>
              </a:spcAft>
              <a:buSzPts val="1800"/>
              <a:buChar char="●"/>
            </a:pPr>
            <a:r>
              <a:rPr lang="en"/>
              <a:t>Texture </a:t>
            </a:r>
            <a:endParaRPr/>
          </a:p>
          <a:p>
            <a:pPr indent="-342900" lvl="0" marL="457200" rtl="0" algn="l">
              <a:spcBef>
                <a:spcPts val="0"/>
              </a:spcBef>
              <a:spcAft>
                <a:spcPts val="0"/>
              </a:spcAft>
              <a:buSzPts val="1800"/>
              <a:buChar char="●"/>
            </a:pPr>
            <a:r>
              <a:rPr lang="en"/>
              <a:t>Time signature</a:t>
            </a:r>
            <a:endParaRPr/>
          </a:p>
          <a:p>
            <a:pPr indent="-342900" lvl="0" marL="457200" rtl="0" algn="l">
              <a:spcBef>
                <a:spcPts val="0"/>
              </a:spcBef>
              <a:spcAft>
                <a:spcPts val="0"/>
              </a:spcAft>
              <a:buSzPts val="1800"/>
              <a:buChar char="●"/>
            </a:pPr>
            <a:r>
              <a:rPr lang="en"/>
              <a:t>Lyrics</a:t>
            </a:r>
            <a:endParaRPr/>
          </a:p>
          <a:p>
            <a:pPr indent="-342900" lvl="0" marL="457200" rtl="0" algn="l">
              <a:spcBef>
                <a:spcPts val="0"/>
              </a:spcBef>
              <a:spcAft>
                <a:spcPts val="0"/>
              </a:spcAft>
              <a:buSzPts val="1800"/>
              <a:buChar char="●"/>
            </a:pPr>
            <a:r>
              <a:rPr lang="en"/>
              <a:t>Tempo</a:t>
            </a:r>
            <a:endParaRPr/>
          </a:p>
          <a:p>
            <a:pPr indent="-342900" lvl="0" marL="457200" rtl="0" algn="l">
              <a:spcBef>
                <a:spcPts val="0"/>
              </a:spcBef>
              <a:spcAft>
                <a:spcPts val="0"/>
              </a:spcAft>
              <a:buSzPts val="1800"/>
              <a:buChar char="●"/>
            </a:pPr>
            <a:r>
              <a:rPr lang="en"/>
              <a:t>Difficulty</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72" name="Google Shape;272;p40"/>
          <p:cNvSpPr txBox="1"/>
          <p:nvPr>
            <p:ph idx="1" type="body"/>
          </p:nvPr>
        </p:nvSpPr>
        <p:spPr>
          <a:xfrm>
            <a:off x="311700" y="1267550"/>
            <a:ext cx="8520600" cy="918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i="1" lang="en" sz="1650">
                <a:solidFill>
                  <a:srgbClr val="030303"/>
                </a:solidFill>
              </a:rPr>
              <a:t>All Creatures Now Are Merry Minded</a:t>
            </a:r>
            <a:r>
              <a:rPr lang="en" sz="1650">
                <a:solidFill>
                  <a:srgbClr val="030303"/>
                </a:solidFill>
              </a:rPr>
              <a:t>, John Bennet</a:t>
            </a:r>
            <a:br>
              <a:rPr lang="en" sz="1650">
                <a:solidFill>
                  <a:srgbClr val="030303"/>
                </a:solidFill>
              </a:rPr>
            </a:br>
            <a:r>
              <a:rPr lang="en" sz="1250">
                <a:solidFill>
                  <a:srgbClr val="030303"/>
                </a:solidFill>
              </a:rPr>
              <a:t>Courtesy of YouTube</a:t>
            </a:r>
            <a:endParaRPr sz="1250">
              <a:solidFill>
                <a:srgbClr val="030303"/>
              </a:solidFill>
            </a:endParaRPr>
          </a:p>
          <a:p>
            <a:pPr indent="0" lvl="0" marL="0" rtl="0" algn="l">
              <a:spcBef>
                <a:spcPts val="1600"/>
              </a:spcBef>
              <a:spcAft>
                <a:spcPts val="1600"/>
              </a:spcAft>
              <a:buNone/>
            </a:pPr>
            <a:r>
              <a:t/>
            </a:r>
            <a:endParaRPr sz="2400"/>
          </a:p>
        </p:txBody>
      </p:sp>
      <p:pic>
        <p:nvPicPr>
          <p:cNvPr descr="No.04 From Madrigales; The Triumphes Of Oriana (1601)" id="273" name="Google Shape;273;p40" title="John Bennet - All Creatures Now Are Merry-Minded For 5 Voices">
            <a:hlinkClick r:id="rId3"/>
          </p:cNvPr>
          <p:cNvPicPr preferRelativeResize="0"/>
          <p:nvPr/>
        </p:nvPicPr>
        <p:blipFill>
          <a:blip r:embed="rId4">
            <a:alphaModFix/>
          </a:blip>
          <a:stretch>
            <a:fillRect/>
          </a:stretch>
        </p:blipFill>
        <p:spPr>
          <a:xfrm>
            <a:off x="3943825" y="1912550"/>
            <a:ext cx="4005533" cy="300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79" name="Google Shape;279;p41"/>
          <p:cNvSpPr txBox="1"/>
          <p:nvPr>
            <p:ph idx="1" type="body"/>
          </p:nvPr>
        </p:nvSpPr>
        <p:spPr>
          <a:xfrm>
            <a:off x="311700" y="1267550"/>
            <a:ext cx="8520600" cy="1304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i="1" lang="en" sz="1650">
                <a:solidFill>
                  <a:srgbClr val="030303"/>
                </a:solidFill>
              </a:rPr>
              <a:t>Come Away, Sweet Love</a:t>
            </a:r>
            <a:r>
              <a:rPr lang="en" sz="1650">
                <a:solidFill>
                  <a:srgbClr val="030303"/>
                </a:solidFill>
              </a:rPr>
              <a:t> by Thomas Greaves</a:t>
            </a:r>
            <a:endParaRPr sz="1650">
              <a:solidFill>
                <a:srgbClr val="030303"/>
              </a:solidFill>
            </a:endParaRPr>
          </a:p>
          <a:p>
            <a:pPr indent="0" lvl="0" marL="0" rtl="0" algn="l">
              <a:spcBef>
                <a:spcPts val="1600"/>
              </a:spcBef>
              <a:spcAft>
                <a:spcPts val="0"/>
              </a:spcAft>
              <a:buNone/>
            </a:pPr>
            <a:r>
              <a:rPr lang="en" sz="1650">
                <a:solidFill>
                  <a:srgbClr val="030303"/>
                </a:solidFill>
              </a:rPr>
              <a:t>Sung by The Cambridge Singers</a:t>
            </a:r>
            <a:br>
              <a:rPr lang="en" sz="1650">
                <a:solidFill>
                  <a:srgbClr val="030303"/>
                </a:solidFill>
              </a:rPr>
            </a:br>
            <a:r>
              <a:rPr lang="en" sz="1050">
                <a:solidFill>
                  <a:srgbClr val="030303"/>
                </a:solidFill>
              </a:rPr>
              <a:t>Courtesy of YouTube</a:t>
            </a:r>
            <a:endParaRPr sz="1050">
              <a:solidFill>
                <a:srgbClr val="030303"/>
              </a:solidFill>
            </a:endParaRPr>
          </a:p>
          <a:p>
            <a:pPr indent="0" lvl="0" marL="0" rtl="0" algn="l">
              <a:spcBef>
                <a:spcPts val="1600"/>
              </a:spcBef>
              <a:spcAft>
                <a:spcPts val="0"/>
              </a:spcAft>
              <a:buNone/>
            </a:pPr>
            <a:r>
              <a:t/>
            </a:r>
            <a:endParaRPr sz="1650">
              <a:solidFill>
                <a:srgbClr val="030303"/>
              </a:solidFill>
            </a:endParaRPr>
          </a:p>
          <a:p>
            <a:pPr indent="0" lvl="0" marL="0" rtl="0" algn="l">
              <a:spcBef>
                <a:spcPts val="1600"/>
              </a:spcBef>
              <a:spcAft>
                <a:spcPts val="1600"/>
              </a:spcAft>
              <a:buNone/>
            </a:pPr>
            <a:r>
              <a:t/>
            </a:r>
            <a:endParaRPr sz="1650">
              <a:solidFill>
                <a:srgbClr val="030303"/>
              </a:solidFill>
            </a:endParaRPr>
          </a:p>
        </p:txBody>
      </p:sp>
      <p:pic>
        <p:nvPicPr>
          <p:cNvPr descr="An old english madrigal from the early XVII century sung by The Cambridge Singers" id="280" name="Google Shape;280;p41" title="Thomas Greaves - Come away, sweet love">
            <a:hlinkClick r:id="rId3"/>
          </p:cNvPr>
          <p:cNvPicPr preferRelativeResize="0"/>
          <p:nvPr/>
        </p:nvPicPr>
        <p:blipFill>
          <a:blip r:embed="rId4">
            <a:alphaModFix/>
          </a:blip>
          <a:stretch>
            <a:fillRect/>
          </a:stretch>
        </p:blipFill>
        <p:spPr>
          <a:xfrm>
            <a:off x="4164975" y="1910750"/>
            <a:ext cx="4005533" cy="300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Weep, O Mine Eyes</a:t>
            </a:r>
            <a:endParaRPr/>
          </a:p>
        </p:txBody>
      </p:sp>
      <p:sp>
        <p:nvSpPr>
          <p:cNvPr id="78" name="Google Shape;78;p15"/>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Composed by John Bennet</a:t>
            </a:r>
            <a:endParaRPr/>
          </a:p>
          <a:p>
            <a:pPr indent="0" lvl="0" marL="0" rtl="0" algn="ctr">
              <a:spcBef>
                <a:spcPts val="0"/>
              </a:spcBef>
              <a:spcAft>
                <a:spcPts val="0"/>
              </a:spcAft>
              <a:buNone/>
            </a:pPr>
            <a:r>
              <a:rPr lang="en"/>
              <a:t>Lesson by Dr. J.D. Frizzell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p:nvPr/>
        </p:nvSpPr>
        <p:spPr>
          <a:xfrm>
            <a:off x="324550" y="1185325"/>
            <a:ext cx="79305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2"/>
          <p:cNvSpPr txBox="1"/>
          <p:nvPr>
            <p:ph type="title"/>
          </p:nvPr>
        </p:nvSpPr>
        <p:spPr>
          <a:xfrm>
            <a:off x="311700" y="3582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Listening and Evaluating</a:t>
            </a:r>
            <a:endParaRPr/>
          </a:p>
        </p:txBody>
      </p:sp>
      <p:sp>
        <p:nvSpPr>
          <p:cNvPr id="287" name="Google Shape;287;p42"/>
          <p:cNvSpPr txBox="1"/>
          <p:nvPr>
            <p:ph idx="1" type="body"/>
          </p:nvPr>
        </p:nvSpPr>
        <p:spPr>
          <a:xfrm>
            <a:off x="311700" y="1267550"/>
            <a:ext cx="8520600" cy="831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chemeClr val="lt1"/>
                </a:solidFill>
              </a:rPr>
              <a:t>How are these two English Madrigals similar to </a:t>
            </a:r>
            <a:r>
              <a:rPr b="1" i="1" lang="en" sz="1650">
                <a:solidFill>
                  <a:schemeClr val="lt1"/>
                </a:solidFill>
              </a:rPr>
              <a:t>Weep, O Mine Eyes?</a:t>
            </a:r>
            <a:endParaRPr b="1" i="1" sz="1650">
              <a:solidFill>
                <a:schemeClr val="lt1"/>
              </a:solidFill>
            </a:endParaRPr>
          </a:p>
          <a:p>
            <a:pPr indent="0" lvl="0" marL="0" rtl="0" algn="l">
              <a:spcBef>
                <a:spcPts val="1600"/>
              </a:spcBef>
              <a:spcAft>
                <a:spcPts val="1600"/>
              </a:spcAft>
              <a:buNone/>
            </a:pPr>
            <a:r>
              <a:t/>
            </a:r>
            <a:endParaRPr b="1" sz="1650">
              <a:solidFill>
                <a:schemeClr val="lt1"/>
              </a:solidFill>
            </a:endParaRPr>
          </a:p>
        </p:txBody>
      </p:sp>
      <p:sp>
        <p:nvSpPr>
          <p:cNvPr id="288" name="Google Shape;288;p42"/>
          <p:cNvSpPr/>
          <p:nvPr/>
        </p:nvSpPr>
        <p:spPr>
          <a:xfrm>
            <a:off x="324550" y="2791175"/>
            <a:ext cx="79305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2"/>
          <p:cNvSpPr txBox="1"/>
          <p:nvPr>
            <p:ph idx="1" type="body"/>
          </p:nvPr>
        </p:nvSpPr>
        <p:spPr>
          <a:xfrm>
            <a:off x="311700" y="2873400"/>
            <a:ext cx="8520600" cy="831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chemeClr val="lt1"/>
                </a:solidFill>
              </a:rPr>
              <a:t>How are they different from </a:t>
            </a:r>
            <a:r>
              <a:rPr b="1" i="1" lang="en" sz="1650">
                <a:solidFill>
                  <a:schemeClr val="lt1"/>
                </a:solidFill>
              </a:rPr>
              <a:t>Weep, O Mine Eyes?</a:t>
            </a:r>
            <a:endParaRPr b="1" i="1" sz="1650">
              <a:solidFill>
                <a:schemeClr val="lt1"/>
              </a:solidFill>
            </a:endParaRPr>
          </a:p>
          <a:p>
            <a:pPr indent="0" lvl="0" marL="0" rtl="0" algn="l">
              <a:spcBef>
                <a:spcPts val="1600"/>
              </a:spcBef>
              <a:spcAft>
                <a:spcPts val="1600"/>
              </a:spcAft>
              <a:buNone/>
            </a:pPr>
            <a:r>
              <a:t/>
            </a:r>
            <a:endParaRPr b="1" sz="165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84" name="Google Shape;84;p16"/>
          <p:cNvSpPr txBox="1"/>
          <p:nvPr>
            <p:ph idx="1" type="subTitle"/>
          </p:nvPr>
        </p:nvSpPr>
        <p:spPr>
          <a:xfrm>
            <a:off x="265500" y="2769000"/>
            <a:ext cx="4045200" cy="22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Includes Sections on:</a:t>
            </a:r>
            <a:br>
              <a:rPr lang="en"/>
            </a:br>
            <a:r>
              <a:rPr lang="en"/>
              <a:t>The Composer</a:t>
            </a:r>
            <a:br>
              <a:rPr lang="en"/>
            </a:br>
            <a:r>
              <a:rPr lang="en"/>
              <a:t>The Geographical Region</a:t>
            </a:r>
            <a:endParaRPr/>
          </a:p>
          <a:p>
            <a:pPr indent="0" lvl="0" marL="0" rtl="0" algn="ctr">
              <a:spcBef>
                <a:spcPts val="0"/>
              </a:spcBef>
              <a:spcAft>
                <a:spcPts val="0"/>
              </a:spcAft>
              <a:buNone/>
            </a:pPr>
            <a:r>
              <a:rPr lang="en"/>
              <a:t>The Musical Stylistic Period</a:t>
            </a:r>
            <a:endParaRPr/>
          </a:p>
          <a:p>
            <a:pPr indent="0" lvl="0" marL="0" rtl="0" algn="ctr">
              <a:spcBef>
                <a:spcPts val="0"/>
              </a:spcBef>
              <a:spcAft>
                <a:spcPts val="0"/>
              </a:spcAft>
              <a:buNone/>
            </a:pPr>
            <a:r>
              <a:rPr lang="en"/>
              <a:t>The  Composition</a:t>
            </a:r>
            <a:endParaRPr/>
          </a:p>
          <a:p>
            <a:pPr indent="0" lvl="0" marL="0" rtl="0" algn="ctr">
              <a:spcBef>
                <a:spcPts val="0"/>
              </a:spcBef>
              <a:spcAft>
                <a:spcPts val="0"/>
              </a:spcAft>
              <a:buNone/>
            </a:pPr>
            <a:r>
              <a:t/>
            </a:r>
            <a:endParaRPr/>
          </a:p>
        </p:txBody>
      </p:sp>
      <p:sp>
        <p:nvSpPr>
          <p:cNvPr id="85" name="Google Shape;85;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Lesson #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About the Composer</a:t>
            </a:r>
            <a:endParaRPr/>
          </a:p>
        </p:txBody>
      </p:sp>
      <p:sp>
        <p:nvSpPr>
          <p:cNvPr id="91" name="Google Shape;91;p17"/>
          <p:cNvSpPr txBox="1"/>
          <p:nvPr>
            <p:ph idx="1" type="body"/>
          </p:nvPr>
        </p:nvSpPr>
        <p:spPr>
          <a:xfrm>
            <a:off x="311700" y="1225225"/>
            <a:ext cx="57060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Hardly anything is known about the life of English Renaissance composer</a:t>
            </a:r>
            <a:r>
              <a:rPr b="1" lang="en"/>
              <a:t> John Bennet</a:t>
            </a:r>
            <a:r>
              <a:rPr lang="en"/>
              <a:t>.  He was born into a wealthy family in the town of Abingdon, which is just south of Oxford in England.  As a choirboy, he began learning about music at a very young age.  His high position in local society allowed him to write music for nobles and aristocracy.  Bennet even wrote a piece for Queen Elizabeth. </a:t>
            </a:r>
            <a:endParaRPr/>
          </a:p>
          <a:p>
            <a:pPr indent="0" lvl="0" marL="0" rtl="0" algn="l">
              <a:spcBef>
                <a:spcPts val="1600"/>
              </a:spcBef>
              <a:spcAft>
                <a:spcPts val="1600"/>
              </a:spcAft>
              <a:buNone/>
            </a:pPr>
            <a:r>
              <a:t/>
            </a:r>
            <a:endParaRPr/>
          </a:p>
        </p:txBody>
      </p:sp>
      <p:pic>
        <p:nvPicPr>
          <p:cNvPr id="92" name="Google Shape;92;p17"/>
          <p:cNvPicPr preferRelativeResize="0"/>
          <p:nvPr/>
        </p:nvPicPr>
        <p:blipFill>
          <a:blip r:embed="rId3">
            <a:alphaModFix/>
          </a:blip>
          <a:stretch>
            <a:fillRect/>
          </a:stretch>
        </p:blipFill>
        <p:spPr>
          <a:xfrm>
            <a:off x="6397700" y="1228725"/>
            <a:ext cx="2325875" cy="298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217150"/>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Oxfordshire, England</a:t>
            </a:r>
            <a:endParaRPr/>
          </a:p>
        </p:txBody>
      </p:sp>
      <p:pic>
        <p:nvPicPr>
          <p:cNvPr descr="GREAT BRITAIN: OXFORD (Oxfordshire, England, UK)&#10;#Oxford, #Oxfordcity, #UniversityofOxford, #architectureoxford, #Оксфорд&#10;&#10;Oxford is a university city in Oxfordshire, England, with a population of 155,000.&#10;It is 56 miles (90 km) northwest of London, 64 miles (103 km) from Birmingham and 24 miles (39 km) from Reading by road. &#10;&#10;The city is home to the University of Oxford, the oldest in the English-speaking world, and has buildings in every style of English architecture from late Anglo-Saxon. Oxford's industries include motor manufacturing, education, publishing, information technology and science. &#10;&#10;The University of Oxford is first mentioned in 12th-century records. Of the hundreds of aularian houses that sprang up across the city, only St Edmund Hall (c. 1225) remains. What put an end to the halls was the emergence of colleges. &#10;&#10;Oxford's earliest colleges were University College (1249), Balliol (1263) and Merton (1264). These colleges were established at a time when Europeans were starting to translate the writings of Greek philosophers. These writings challenged European ideology, inspiring scientific discoveries and advancements in the arts, as society began to see itself in a new way. &#10;&#10;These colleges at Oxford were supported by the Church in the hope of reconciling Greek philosophy and Christian theology. The relationship between &quot;town and gown&quot; has often been uneasy – as many as 93 students and townspeople were killed in the St Scholastica Day Riot of 1355. &#10;&#10;&#10;The sweating sickness epidemic in 1517 was particularly devastating to Oxford and Cambridge where it killed half of both cities' populations, including many students and dons.&#10;&#10;&#10;Christ Church Cathedral, Oxford is unique in combining a college chapel and a cathedral in one foundation. Originally the Priory Church of St Frideswide, the building was extended and incorporated into the structure of the Cardinal's College shortly before its refounding as Christ Church in 1546, since when it has functioned as the cathedral of the Diocese of Oxford. &#10;&#10;&#10;The Oxford Martyrs were tried for heresy in 1555 and subsequently burnt at the stake, on what is now Broad Street, for their religious beliefs and teachings. The three martyrs were the bishops Hugh Latimer and Nicholas Ridley, and the archbishop Thomas Cranmer. The Martyrs' Memorial stands nearby, round the corner to the north on St. Giles.&#10;&#10;© Filmed on 19 November 2012" id="98" name="Google Shape;98;p18" title="GREAT BRITAIN: OXFORD (Oxfordshire, England, UK) #Oxford, #UniversityofOxford,">
            <a:hlinkClick r:id="rId3"/>
          </p:cNvPr>
          <p:cNvPicPr preferRelativeResize="0"/>
          <p:nvPr/>
        </p:nvPicPr>
        <p:blipFill>
          <a:blip r:embed="rId4">
            <a:alphaModFix/>
          </a:blip>
          <a:stretch>
            <a:fillRect/>
          </a:stretch>
        </p:blipFill>
        <p:spPr>
          <a:xfrm>
            <a:off x="2451400" y="1186000"/>
            <a:ext cx="4572000" cy="3429000"/>
          </a:xfrm>
          <a:prstGeom prst="rect">
            <a:avLst/>
          </a:prstGeom>
          <a:noFill/>
          <a:ln>
            <a:noFill/>
          </a:ln>
        </p:spPr>
      </p:pic>
      <p:sp>
        <p:nvSpPr>
          <p:cNvPr id="99" name="Google Shape;99;p18"/>
          <p:cNvSpPr txBox="1"/>
          <p:nvPr/>
        </p:nvSpPr>
        <p:spPr>
          <a:xfrm>
            <a:off x="2929050" y="4675200"/>
            <a:ext cx="3000000" cy="315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50">
                <a:solidFill>
                  <a:srgbClr val="030303"/>
                </a:solidFill>
                <a:latin typeface="Open Sans"/>
                <a:ea typeface="Open Sans"/>
                <a:cs typeface="Open Sans"/>
                <a:sym typeface="Open Sans"/>
              </a:rPr>
              <a:t>Courtesy of YouTube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English Madrigal</a:t>
            </a:r>
            <a:endParaRPr/>
          </a:p>
        </p:txBody>
      </p:sp>
      <p:sp>
        <p:nvSpPr>
          <p:cNvPr id="105" name="Google Shape;105;p19"/>
          <p:cNvSpPr txBox="1"/>
          <p:nvPr>
            <p:ph idx="1" type="body"/>
          </p:nvPr>
        </p:nvSpPr>
        <p:spPr>
          <a:xfrm>
            <a:off x="311700" y="1225225"/>
            <a:ext cx="426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English </a:t>
            </a:r>
            <a:r>
              <a:rPr b="1" lang="en"/>
              <a:t>madrigal</a:t>
            </a:r>
            <a:r>
              <a:rPr lang="en"/>
              <a:t> was a p</a:t>
            </a:r>
            <a:r>
              <a:rPr lang="en"/>
              <a:t>art song for multiple voices written during the </a:t>
            </a:r>
            <a:r>
              <a:rPr b="1" lang="en"/>
              <a:t>Renaissance</a:t>
            </a:r>
            <a:r>
              <a:rPr lang="en"/>
              <a:t> period.  The number of voices in a madrigal ranged from 2-8.  Madrigals were </a:t>
            </a:r>
            <a:r>
              <a:rPr b="1" lang="en"/>
              <a:t>secular</a:t>
            </a:r>
            <a:r>
              <a:rPr lang="en"/>
              <a:t> in nature, meaning that the texts were not religious.  </a:t>
            </a:r>
            <a:endParaRPr/>
          </a:p>
          <a:p>
            <a:pPr indent="0" lvl="0" marL="0" rtl="0" algn="l">
              <a:spcBef>
                <a:spcPts val="1600"/>
              </a:spcBef>
              <a:spcAft>
                <a:spcPts val="1600"/>
              </a:spcAft>
              <a:buNone/>
            </a:pPr>
            <a:r>
              <a:t/>
            </a:r>
            <a:endParaRPr/>
          </a:p>
        </p:txBody>
      </p:sp>
      <p:sp>
        <p:nvSpPr>
          <p:cNvPr id="106" name="Google Shape;106;p19"/>
          <p:cNvSpPr txBox="1"/>
          <p:nvPr/>
        </p:nvSpPr>
        <p:spPr>
          <a:xfrm>
            <a:off x="5080475" y="4568075"/>
            <a:ext cx="7341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latin typeface="Open Sans"/>
                <a:ea typeface="Open Sans"/>
                <a:cs typeface="Open Sans"/>
                <a:sym typeface="Open Sans"/>
              </a:rPr>
              <a:t>Oxfordshire, England</a:t>
            </a:r>
            <a:endParaRPr i="1" sz="1100">
              <a:latin typeface="Open Sans"/>
              <a:ea typeface="Open Sans"/>
              <a:cs typeface="Open Sans"/>
              <a:sym typeface="Open Sans"/>
            </a:endParaRPr>
          </a:p>
        </p:txBody>
      </p:sp>
      <p:pic>
        <p:nvPicPr>
          <p:cNvPr id="107" name="Google Shape;107;p19"/>
          <p:cNvPicPr preferRelativeResize="0"/>
          <p:nvPr/>
        </p:nvPicPr>
        <p:blipFill>
          <a:blip r:embed="rId3">
            <a:alphaModFix/>
          </a:blip>
          <a:stretch>
            <a:fillRect/>
          </a:stretch>
        </p:blipFill>
        <p:spPr>
          <a:xfrm>
            <a:off x="5215050" y="1225225"/>
            <a:ext cx="2760494" cy="335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English Madrigal</a:t>
            </a:r>
            <a:endParaRPr/>
          </a:p>
        </p:txBody>
      </p:sp>
      <p:sp>
        <p:nvSpPr>
          <p:cNvPr id="113" name="Google Shape;113;p20"/>
          <p:cNvSpPr txBox="1"/>
          <p:nvPr>
            <p:ph idx="1" type="body"/>
          </p:nvPr>
        </p:nvSpPr>
        <p:spPr>
          <a:xfrm>
            <a:off x="311700" y="1225225"/>
            <a:ext cx="42603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Madrigals originated in Italy in the early 16th century.  They became popular after Nicholas Yonge published </a:t>
            </a:r>
            <a:r>
              <a:rPr i="1" lang="en"/>
              <a:t>Musica Transalpina</a:t>
            </a:r>
            <a:r>
              <a:rPr lang="en"/>
              <a:t>, a collection of Italian madrigals with English translations, in 1588.</a:t>
            </a:r>
            <a:endParaRPr/>
          </a:p>
          <a:p>
            <a:pPr indent="0" lvl="0" marL="0" rtl="0" algn="l">
              <a:spcBef>
                <a:spcPts val="1600"/>
              </a:spcBef>
              <a:spcAft>
                <a:spcPts val="1600"/>
              </a:spcAft>
              <a:buNone/>
            </a:pPr>
            <a:r>
              <a:t/>
            </a:r>
            <a:endParaRPr/>
          </a:p>
        </p:txBody>
      </p:sp>
      <p:sp>
        <p:nvSpPr>
          <p:cNvPr id="114" name="Google Shape;114;p20"/>
          <p:cNvSpPr txBox="1"/>
          <p:nvPr/>
        </p:nvSpPr>
        <p:spPr>
          <a:xfrm>
            <a:off x="5080475" y="4568075"/>
            <a:ext cx="7341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latin typeface="Open Sans"/>
                <a:ea typeface="Open Sans"/>
                <a:cs typeface="Open Sans"/>
                <a:sym typeface="Open Sans"/>
              </a:rPr>
              <a:t>Musica Transalpina</a:t>
            </a:r>
            <a:endParaRPr i="1" sz="1100">
              <a:latin typeface="Open Sans"/>
              <a:ea typeface="Open Sans"/>
              <a:cs typeface="Open Sans"/>
              <a:sym typeface="Open Sans"/>
            </a:endParaRPr>
          </a:p>
        </p:txBody>
      </p:sp>
      <p:pic>
        <p:nvPicPr>
          <p:cNvPr id="115" name="Google Shape;115;p20"/>
          <p:cNvPicPr preferRelativeResize="0"/>
          <p:nvPr/>
        </p:nvPicPr>
        <p:blipFill>
          <a:blip r:embed="rId3">
            <a:alphaModFix/>
          </a:blip>
          <a:stretch>
            <a:fillRect/>
          </a:stretch>
        </p:blipFill>
        <p:spPr>
          <a:xfrm>
            <a:off x="5244025" y="1013725"/>
            <a:ext cx="2483386" cy="3554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265500" y="134752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Renaissance Period</a:t>
            </a:r>
            <a:endParaRPr/>
          </a:p>
          <a:p>
            <a:pPr indent="0" lvl="0" marL="0" rtl="0" algn="ctr">
              <a:spcBef>
                <a:spcPts val="0"/>
              </a:spcBef>
              <a:spcAft>
                <a:spcPts val="0"/>
              </a:spcAft>
              <a:buNone/>
            </a:pPr>
            <a:r>
              <a:rPr lang="en"/>
              <a:t>1450-1600</a:t>
            </a:r>
            <a:endParaRPr/>
          </a:p>
        </p:txBody>
      </p:sp>
      <p:sp>
        <p:nvSpPr>
          <p:cNvPr id="121" name="Google Shape;121;p21"/>
          <p:cNvSpPr/>
          <p:nvPr/>
        </p:nvSpPr>
        <p:spPr>
          <a:xfrm>
            <a:off x="5630450" y="311850"/>
            <a:ext cx="197700" cy="4550100"/>
          </a:xfrm>
          <a:prstGeom prst="down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txBox="1"/>
          <p:nvPr/>
        </p:nvSpPr>
        <p:spPr>
          <a:xfrm>
            <a:off x="5965250" y="441300"/>
            <a:ext cx="2487300" cy="429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200">
                <a:solidFill>
                  <a:schemeClr val="accent1"/>
                </a:solidFill>
                <a:latin typeface="Roboto"/>
                <a:ea typeface="Roboto"/>
                <a:cs typeface="Roboto"/>
                <a:sym typeface="Roboto"/>
              </a:rPr>
              <a:t>Medieval Period (800-1450)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lt1"/>
                </a:solidFill>
                <a:latin typeface="Roboto"/>
                <a:ea typeface="Roboto"/>
                <a:cs typeface="Roboto"/>
                <a:sym typeface="Roboto"/>
              </a:rPr>
              <a:t>Renaissance Period (1450-1600)</a:t>
            </a:r>
            <a:endParaRPr b="1" sz="1200">
              <a:solidFill>
                <a:schemeClr val="l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Baroque Period (1600-1750)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rgbClr val="FFFFFF"/>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Classical Period (1750-1820)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Romantic Period (1820-1910)</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t/>
            </a:r>
            <a:endParaRPr b="1" sz="1200">
              <a:solidFill>
                <a:schemeClr val="accent1"/>
              </a:solidFill>
              <a:latin typeface="Roboto"/>
              <a:ea typeface="Roboto"/>
              <a:cs typeface="Roboto"/>
              <a:sym typeface="Roboto"/>
            </a:endParaRPr>
          </a:p>
          <a:p>
            <a:pPr indent="0" lvl="0" marL="0" rtl="0" algn="r">
              <a:lnSpc>
                <a:spcPct val="115000"/>
              </a:lnSpc>
              <a:spcBef>
                <a:spcPts val="300"/>
              </a:spcBef>
              <a:spcAft>
                <a:spcPts val="0"/>
              </a:spcAft>
              <a:buNone/>
            </a:pPr>
            <a:r>
              <a:rPr b="1" lang="en" sz="1200">
                <a:solidFill>
                  <a:schemeClr val="accent1"/>
                </a:solidFill>
                <a:latin typeface="Roboto"/>
                <a:ea typeface="Roboto"/>
                <a:cs typeface="Roboto"/>
                <a:sym typeface="Roboto"/>
              </a:rPr>
              <a:t>Modern Period (1910-present)</a:t>
            </a:r>
            <a:endParaRPr b="1" sz="1200">
              <a:solidFill>
                <a:schemeClr val="accent1"/>
              </a:solidFill>
              <a:latin typeface="Roboto"/>
              <a:ea typeface="Roboto"/>
              <a:cs typeface="Roboto"/>
              <a:sym typeface="Roboto"/>
            </a:endParaRPr>
          </a:p>
          <a:p>
            <a:pPr indent="0" lvl="0" marL="0" rtl="0" algn="r">
              <a:spcBef>
                <a:spcPts val="300"/>
              </a:spcBef>
              <a:spcAft>
                <a:spcPts val="0"/>
              </a:spcAft>
              <a:buClr>
                <a:schemeClr val="dk1"/>
              </a:buClr>
              <a:buSzPts val="1100"/>
              <a:buFont typeface="Arial"/>
              <a:buNone/>
            </a:pPr>
            <a:r>
              <a:t/>
            </a:r>
            <a:endParaRPr b="1" sz="2400">
              <a:solidFill>
                <a:srgbClr val="FFFFFF"/>
              </a:solidFill>
              <a:latin typeface="Economica"/>
              <a:ea typeface="Economica"/>
              <a:cs typeface="Economica"/>
              <a:sym typeface="Economica"/>
            </a:endParaRPr>
          </a:p>
        </p:txBody>
      </p:sp>
      <p:sp>
        <p:nvSpPr>
          <p:cNvPr id="123" name="Google Shape;123;p21"/>
          <p:cNvSpPr/>
          <p:nvPr/>
        </p:nvSpPr>
        <p:spPr>
          <a:xfrm flipH="1" rot="10800000">
            <a:off x="5695950" y="60862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flipH="1" rot="10800000">
            <a:off x="5695950" y="184687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p:nvPr/>
        </p:nvSpPr>
        <p:spPr>
          <a:xfrm flipH="1" rot="10800000">
            <a:off x="5695950" y="2587752"/>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p:nvPr/>
        </p:nvSpPr>
        <p:spPr>
          <a:xfrm flipH="1" rot="10800000">
            <a:off x="5695950" y="308512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1"/>
          <p:cNvSpPr/>
          <p:nvPr/>
        </p:nvSpPr>
        <p:spPr>
          <a:xfrm flipH="1" rot="10800000">
            <a:off x="5695950" y="3582500"/>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p:nvPr/>
        </p:nvSpPr>
        <p:spPr>
          <a:xfrm flipH="1" rot="10800000">
            <a:off x="5695950" y="4079875"/>
            <a:ext cx="329100" cy="4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