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Economica" panose="02000506040000020004" pitchFamily="2" charset="77"/>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p:restoredTop sz="94618"/>
  </p:normalViewPr>
  <p:slideViewPr>
    <p:cSldViewPr snapToGrid="0">
      <p:cViewPr varScale="1">
        <p:scale>
          <a:sx n="124" d="100"/>
          <a:sy n="124" d="100"/>
        </p:scale>
        <p:origin x="1008"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916a04471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916a04471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0e9473295_0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0e9473295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0e9473295_0_4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0e9473295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90e9473295_0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90e9473295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0e9473295_0_4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0e9473295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0e9473295_0_4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90e9473295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0e9473295_0_4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0e9473295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1a469571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91a469571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1a469571a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91a469571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91a469571a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91a469571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91a469571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91a469571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91a469571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91a469571a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91a469571a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91a469571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91a469571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91a469571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90e9473295_0_5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90e9473295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90e9473295_0_4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90e9473295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91a469571a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91a469571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90e9473295_0_5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90e9473295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90e9473295_0_5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90e9473295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90e9473295_0_5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90e9473295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90e9473295_0_5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90e9473295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90e9473295_0_5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90e9473295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90e9473295_0_5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90e9473295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0e9473295_0_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0e9473295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0e9473295_0_3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0e9473295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0e9473295_0_4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0e9473295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0e9473295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0e9473295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a469571a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1a469571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0e9473295_0_3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0e9473295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nn9Izc8TOp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Z5qTpAG1Efo"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hyperlink" Target="http://www.youtube.com/watch?v=mlZVQbFW0JA"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drive.google.com/file/d/11vdIkV3DLxLlyPXPADW93AJlk5MdSQRY/view?usp=sharing" TargetMode="External"/><Relationship Id="rId5" Type="http://schemas.openxmlformats.org/officeDocument/2006/relationships/hyperlink" Target="https://www.noteflight.com/scores/view/5cf554e89df02ee2fe7e7a018346fd69f603a7fc" TargetMode="External"/><Relationship Id="rId4" Type="http://schemas.openxmlformats.org/officeDocument/2006/relationships/hyperlink" Target="https://docs.google.com/forms/d/1lxCxSw2oCBGxxE5J_Qt4rhSMnjyRv0GwLg13pdQrjZM/edit?usp=shari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noteflight.com/scores/view/5cf554e89df02ee2fe7e7a018346fd69f603a7fc"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g0vntF4t_Bc"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LG-sHLXlzsU"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SLbm-rZmdz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3"/>
          <p:cNvPicPr preferRelativeResize="0"/>
          <p:nvPr/>
        </p:nvPicPr>
        <p:blipFill>
          <a:blip r:embed="rId3">
            <a:alphaModFix/>
          </a:blip>
          <a:stretch>
            <a:fillRect/>
          </a:stretch>
        </p:blipFill>
        <p:spPr>
          <a:xfrm>
            <a:off x="2667000" y="1337725"/>
            <a:ext cx="3810000" cy="876300"/>
          </a:xfrm>
          <a:prstGeom prst="rect">
            <a:avLst/>
          </a:prstGeom>
          <a:noFill/>
          <a:ln>
            <a:noFill/>
          </a:ln>
        </p:spPr>
      </p:pic>
      <p:sp>
        <p:nvSpPr>
          <p:cNvPr id="63" name="Google Shape;63;p13"/>
          <p:cNvSpPr txBox="1"/>
          <p:nvPr/>
        </p:nvSpPr>
        <p:spPr>
          <a:xfrm>
            <a:off x="2497675" y="352775"/>
            <a:ext cx="225900" cy="8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64" name="Google Shape;64;p13"/>
          <p:cNvSpPr txBox="1"/>
          <p:nvPr/>
        </p:nvSpPr>
        <p:spPr>
          <a:xfrm>
            <a:off x="903150" y="2571750"/>
            <a:ext cx="7337700" cy="85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Open Sans"/>
                <a:ea typeface="Open Sans"/>
                <a:cs typeface="Open Sans"/>
                <a:sym typeface="Open Sans"/>
              </a:rPr>
              <a:t>Interactive Online Choir Lessons</a:t>
            </a:r>
            <a:endParaRPr sz="1800">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Renaissance Period</a:t>
            </a:r>
            <a:endParaRPr/>
          </a:p>
        </p:txBody>
      </p:sp>
      <p:pic>
        <p:nvPicPr>
          <p:cNvPr id="134" name="Google Shape;134;p22" title="The Renaissance (English) - Binogi.com">
            <a:hlinkClick r:id="rId3"/>
          </p:cNvPr>
          <p:cNvPicPr preferRelativeResize="0"/>
          <p:nvPr/>
        </p:nvPicPr>
        <p:blipFill>
          <a:blip r:embed="rId4">
            <a:alphaModFix/>
          </a:blip>
          <a:stretch>
            <a:fillRect/>
          </a:stretch>
        </p:blipFill>
        <p:spPr>
          <a:xfrm>
            <a:off x="2286000" y="1284750"/>
            <a:ext cx="4572000" cy="3429000"/>
          </a:xfrm>
          <a:prstGeom prst="rect">
            <a:avLst/>
          </a:prstGeom>
          <a:noFill/>
          <a:ln>
            <a:noFill/>
          </a:ln>
        </p:spPr>
      </p:pic>
      <p:sp>
        <p:nvSpPr>
          <p:cNvPr id="135" name="Google Shape;135;p22"/>
          <p:cNvSpPr txBox="1"/>
          <p:nvPr/>
        </p:nvSpPr>
        <p:spPr>
          <a:xfrm>
            <a:off x="2929050" y="4827600"/>
            <a:ext cx="3000000" cy="315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50">
                <a:solidFill>
                  <a:srgbClr val="030303"/>
                </a:solidFill>
                <a:latin typeface="Open Sans"/>
                <a:ea typeface="Open Sans"/>
                <a:cs typeface="Open Sans"/>
                <a:sym typeface="Open Sans"/>
              </a:rPr>
              <a:t>Courtesy of YouTube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Renaissance Period Musical Characteristics</a:t>
            </a:r>
            <a:endParaRPr/>
          </a:p>
        </p:txBody>
      </p:sp>
      <p:sp>
        <p:nvSpPr>
          <p:cNvPr id="141" name="Google Shape;141;p23"/>
          <p:cNvSpPr txBox="1"/>
          <p:nvPr/>
        </p:nvSpPr>
        <p:spPr>
          <a:xfrm>
            <a:off x="423325" y="869650"/>
            <a:ext cx="8170500" cy="386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300">
              <a:latin typeface="Open Sans"/>
              <a:ea typeface="Open Sans"/>
              <a:cs typeface="Open Sans"/>
              <a:sym typeface="Open Sans"/>
            </a:endParaRPr>
          </a:p>
          <a:p>
            <a:pPr marL="457200" lvl="0" indent="-3302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Music based on </a:t>
            </a:r>
            <a:r>
              <a:rPr lang="en" sz="1600" b="1">
                <a:latin typeface="Open Sans"/>
                <a:ea typeface="Open Sans"/>
                <a:cs typeface="Open Sans"/>
                <a:sym typeface="Open Sans"/>
              </a:rPr>
              <a:t>modes</a:t>
            </a:r>
            <a:br>
              <a:rPr lang="en" sz="1600" b="1">
                <a:latin typeface="Open Sans"/>
                <a:ea typeface="Open Sans"/>
                <a:cs typeface="Open Sans"/>
                <a:sym typeface="Open Sans"/>
              </a:rPr>
            </a:br>
            <a:r>
              <a:rPr lang="en" sz="1600" b="1">
                <a:latin typeface="Open Sans"/>
                <a:ea typeface="Open Sans"/>
                <a:cs typeface="Open Sans"/>
                <a:sym typeface="Open Sans"/>
              </a:rPr>
              <a:t>	</a:t>
            </a:r>
            <a:r>
              <a:rPr lang="en" sz="1600" i="1">
                <a:latin typeface="Open Sans"/>
                <a:ea typeface="Open Sans"/>
                <a:cs typeface="Open Sans"/>
                <a:sym typeface="Open Sans"/>
              </a:rPr>
              <a:t>Modes are types of scales with unique melodic characteristics.  There were no </a:t>
            </a:r>
            <a:br>
              <a:rPr lang="en" sz="1600" i="1">
                <a:latin typeface="Open Sans"/>
                <a:ea typeface="Open Sans"/>
                <a:cs typeface="Open Sans"/>
                <a:sym typeface="Open Sans"/>
              </a:rPr>
            </a:br>
            <a:r>
              <a:rPr lang="en" sz="1600" i="1">
                <a:latin typeface="Open Sans"/>
                <a:ea typeface="Open Sans"/>
                <a:cs typeface="Open Sans"/>
                <a:sym typeface="Open Sans"/>
              </a:rPr>
              <a:t>	keys or key signatures yet.</a:t>
            </a:r>
            <a:endParaRPr sz="1600" b="1">
              <a:latin typeface="Open Sans"/>
              <a:ea typeface="Open Sans"/>
              <a:cs typeface="Open Sans"/>
              <a:sym typeface="Open Sans"/>
            </a:endParaRPr>
          </a:p>
          <a:p>
            <a:pPr marL="457200" lvl="0" indent="-3302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Use of </a:t>
            </a:r>
            <a:r>
              <a:rPr lang="en" sz="1600" b="1">
                <a:latin typeface="Open Sans"/>
                <a:ea typeface="Open Sans"/>
                <a:cs typeface="Open Sans"/>
                <a:sym typeface="Open Sans"/>
              </a:rPr>
              <a:t>polyphony</a:t>
            </a:r>
            <a:br>
              <a:rPr lang="en" sz="1600" b="1">
                <a:latin typeface="Open Sans"/>
                <a:ea typeface="Open Sans"/>
                <a:cs typeface="Open Sans"/>
                <a:sym typeface="Open Sans"/>
              </a:rPr>
            </a:br>
            <a:r>
              <a:rPr lang="en" sz="1600" b="1">
                <a:latin typeface="Open Sans"/>
                <a:ea typeface="Open Sans"/>
                <a:cs typeface="Open Sans"/>
                <a:sym typeface="Open Sans"/>
              </a:rPr>
              <a:t>	</a:t>
            </a:r>
            <a:r>
              <a:rPr lang="en" sz="1600" i="1">
                <a:latin typeface="Open Sans"/>
                <a:ea typeface="Open Sans"/>
                <a:cs typeface="Open Sans"/>
                <a:sym typeface="Open Sans"/>
              </a:rPr>
              <a:t>Polyphony is a texture that combines multiple voices, each singing an </a:t>
            </a:r>
            <a:br>
              <a:rPr lang="en" sz="1600" i="1">
                <a:latin typeface="Open Sans"/>
                <a:ea typeface="Open Sans"/>
                <a:cs typeface="Open Sans"/>
                <a:sym typeface="Open Sans"/>
              </a:rPr>
            </a:br>
            <a:r>
              <a:rPr lang="en" sz="1600" i="1">
                <a:latin typeface="Open Sans"/>
                <a:ea typeface="Open Sans"/>
                <a:cs typeface="Open Sans"/>
                <a:sym typeface="Open Sans"/>
              </a:rPr>
              <a:t>	independent melodic line.</a:t>
            </a:r>
            <a:endParaRPr sz="1600" i="1">
              <a:latin typeface="Open Sans"/>
              <a:ea typeface="Open Sans"/>
              <a:cs typeface="Open Sans"/>
              <a:sym typeface="Open Sans"/>
            </a:endParaRPr>
          </a:p>
          <a:p>
            <a:pPr marL="457200" lvl="0" indent="-3302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More focus on </a:t>
            </a:r>
            <a:r>
              <a:rPr lang="en" sz="1600" b="1">
                <a:latin typeface="Open Sans"/>
                <a:ea typeface="Open Sans"/>
                <a:cs typeface="Open Sans"/>
                <a:sym typeface="Open Sans"/>
              </a:rPr>
              <a:t>harmony</a:t>
            </a:r>
            <a:r>
              <a:rPr lang="en" sz="1600">
                <a:latin typeface="Open Sans"/>
                <a:ea typeface="Open Sans"/>
                <a:cs typeface="Open Sans"/>
                <a:sym typeface="Open Sans"/>
              </a:rPr>
              <a:t> and </a:t>
            </a:r>
            <a:r>
              <a:rPr lang="en" sz="1600" b="1">
                <a:latin typeface="Open Sans"/>
                <a:ea typeface="Open Sans"/>
                <a:cs typeface="Open Sans"/>
                <a:sym typeface="Open Sans"/>
              </a:rPr>
              <a:t>chords</a:t>
            </a:r>
            <a:br>
              <a:rPr lang="en" sz="1600" b="1">
                <a:latin typeface="Open Sans"/>
                <a:ea typeface="Open Sans"/>
                <a:cs typeface="Open Sans"/>
                <a:sym typeface="Open Sans"/>
              </a:rPr>
            </a:br>
            <a:r>
              <a:rPr lang="en" sz="1600" b="1">
                <a:latin typeface="Open Sans"/>
                <a:ea typeface="Open Sans"/>
                <a:cs typeface="Open Sans"/>
                <a:sym typeface="Open Sans"/>
              </a:rPr>
              <a:t>	</a:t>
            </a:r>
            <a:r>
              <a:rPr lang="en" sz="1600" i="1">
                <a:latin typeface="Open Sans"/>
                <a:ea typeface="Open Sans"/>
                <a:cs typeface="Open Sans"/>
                <a:sym typeface="Open Sans"/>
              </a:rPr>
              <a:t>Harmony is the result of two or more notes sounding simultaneously.  </a:t>
            </a:r>
            <a:endParaRPr sz="1600" i="1">
              <a:latin typeface="Open Sans"/>
              <a:ea typeface="Open Sans"/>
              <a:cs typeface="Open Sans"/>
              <a:sym typeface="Open Sans"/>
            </a:endParaRPr>
          </a:p>
          <a:p>
            <a:pPr marL="457200" lvl="0" indent="-3302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Rise in the composition of </a:t>
            </a:r>
            <a:r>
              <a:rPr lang="en" sz="1600" b="1">
                <a:latin typeface="Open Sans"/>
                <a:ea typeface="Open Sans"/>
                <a:cs typeface="Open Sans"/>
                <a:sym typeface="Open Sans"/>
              </a:rPr>
              <a:t>secular</a:t>
            </a:r>
            <a:r>
              <a:rPr lang="en" sz="1600">
                <a:latin typeface="Open Sans"/>
                <a:ea typeface="Open Sans"/>
                <a:cs typeface="Open Sans"/>
                <a:sym typeface="Open Sans"/>
              </a:rPr>
              <a:t> music</a:t>
            </a:r>
            <a:br>
              <a:rPr lang="en" sz="1600">
                <a:latin typeface="Open Sans"/>
                <a:ea typeface="Open Sans"/>
                <a:cs typeface="Open Sans"/>
                <a:sym typeface="Open Sans"/>
              </a:rPr>
            </a:br>
            <a:r>
              <a:rPr lang="en" sz="1600">
                <a:latin typeface="Open Sans"/>
                <a:ea typeface="Open Sans"/>
                <a:cs typeface="Open Sans"/>
                <a:sym typeface="Open Sans"/>
              </a:rPr>
              <a:t>	</a:t>
            </a:r>
            <a:r>
              <a:rPr lang="en" sz="1600" i="1">
                <a:latin typeface="Open Sans"/>
                <a:ea typeface="Open Sans"/>
                <a:cs typeface="Open Sans"/>
                <a:sym typeface="Open Sans"/>
              </a:rPr>
              <a:t>The printing press allowed for easier distribution of secular compositions, </a:t>
            </a:r>
            <a:br>
              <a:rPr lang="en" sz="1600" i="1">
                <a:latin typeface="Open Sans"/>
                <a:ea typeface="Open Sans"/>
                <a:cs typeface="Open Sans"/>
                <a:sym typeface="Open Sans"/>
              </a:rPr>
            </a:br>
            <a:r>
              <a:rPr lang="en" sz="1600" i="1">
                <a:latin typeface="Open Sans"/>
                <a:ea typeface="Open Sans"/>
                <a:cs typeface="Open Sans"/>
                <a:sym typeface="Open Sans"/>
              </a:rPr>
              <a:t>	those that are not religious in nature.</a:t>
            </a:r>
            <a:endParaRPr sz="1600" i="1">
              <a:latin typeface="Open Sans"/>
              <a:ea typeface="Open Sans"/>
              <a:cs typeface="Open Sans"/>
              <a:sym typeface="Open Sans"/>
            </a:endParaRPr>
          </a:p>
          <a:p>
            <a:pPr marL="457200" lvl="0" indent="0" algn="l" rtl="0">
              <a:lnSpc>
                <a:spcPct val="115000"/>
              </a:lnSpc>
              <a:spcBef>
                <a:spcPts val="0"/>
              </a:spcBef>
              <a:spcAft>
                <a:spcPts val="0"/>
              </a:spcAft>
              <a:buNone/>
            </a:pPr>
            <a:endParaRPr sz="1600" i="1">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Composition</a:t>
            </a:r>
            <a:endParaRPr/>
          </a:p>
        </p:txBody>
      </p:sp>
      <p:sp>
        <p:nvSpPr>
          <p:cNvPr id="147" name="Google Shape;147;p24"/>
          <p:cNvSpPr txBox="1">
            <a:spLocks noGrp="1"/>
          </p:cNvSpPr>
          <p:nvPr>
            <p:ph type="body" idx="1"/>
          </p:nvPr>
        </p:nvSpPr>
        <p:spPr>
          <a:xfrm>
            <a:off x="311700" y="1225225"/>
            <a:ext cx="42603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Weep O Mine Eyes </a:t>
            </a:r>
            <a:r>
              <a:rPr lang="en"/>
              <a:t>is a madrigal written for 4 voices, </a:t>
            </a:r>
            <a:r>
              <a:rPr lang="en" b="1"/>
              <a:t>a cappella</a:t>
            </a:r>
            <a:r>
              <a:rPr lang="en"/>
              <a:t>.  </a:t>
            </a:r>
            <a:r>
              <a:rPr lang="en" i="1"/>
              <a:t> A cappella </a:t>
            </a:r>
            <a:r>
              <a:rPr lang="en"/>
              <a:t>is an Italian term that literally means “in the style of the chapel”.  Today, we have come to know this as meaning music without instruments.  It was published in Bennet’s collection, </a:t>
            </a:r>
            <a:r>
              <a:rPr lang="en" i="1"/>
              <a:t>Madrigalls to Fovre Voyces </a:t>
            </a:r>
            <a:r>
              <a:rPr lang="en"/>
              <a:t>in 1599.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48" name="Google Shape;148;p24"/>
          <p:cNvSpPr txBox="1"/>
          <p:nvPr/>
        </p:nvSpPr>
        <p:spPr>
          <a:xfrm>
            <a:off x="5025600" y="1763288"/>
            <a:ext cx="3806700" cy="20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Open Sans"/>
                <a:ea typeface="Open Sans"/>
                <a:cs typeface="Open Sans"/>
                <a:sym typeface="Open Sans"/>
              </a:rPr>
              <a:t>Weep, o mine eyes, and cease not,</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a:latin typeface="Open Sans"/>
                <a:ea typeface="Open Sans"/>
                <a:cs typeface="Open Sans"/>
                <a:sym typeface="Open Sans"/>
              </a:rPr>
              <a:t>alas, these your springtides me thinks increase not.</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a:latin typeface="Open Sans"/>
                <a:ea typeface="Open Sans"/>
                <a:cs typeface="Open Sans"/>
                <a:sym typeface="Open Sans"/>
              </a:rPr>
              <a:t>O when, O when begin you</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a:latin typeface="Open Sans"/>
                <a:ea typeface="Open Sans"/>
                <a:cs typeface="Open Sans"/>
                <a:sym typeface="Open Sans"/>
              </a:rPr>
              <a:t>to swell so high that I may drown me in you?</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149" name="Google Shape;149;p24"/>
          <p:cNvSpPr txBox="1"/>
          <p:nvPr/>
        </p:nvSpPr>
        <p:spPr>
          <a:xfrm>
            <a:off x="5319150" y="4430750"/>
            <a:ext cx="2349300" cy="20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i="1">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Music Theory</a:t>
            </a:r>
            <a:endParaRPr/>
          </a:p>
        </p:txBody>
      </p:sp>
      <p:sp>
        <p:nvSpPr>
          <p:cNvPr id="155" name="Google Shape;155;p25"/>
          <p:cNvSpPr txBox="1">
            <a:spLocks noGrp="1"/>
          </p:cNvSpPr>
          <p:nvPr>
            <p:ph type="subTitle" idx="1"/>
          </p:nvPr>
        </p:nvSpPr>
        <p:spPr>
          <a:xfrm>
            <a:off x="265500" y="2769000"/>
            <a:ext cx="4045200" cy="228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Includes These Topics:</a:t>
            </a:r>
            <a:endParaRPr/>
          </a:p>
          <a:p>
            <a:pPr marL="0" lvl="0" indent="0" algn="ctr" rtl="0">
              <a:spcBef>
                <a:spcPts val="0"/>
              </a:spcBef>
              <a:spcAft>
                <a:spcPts val="0"/>
              </a:spcAft>
              <a:buNone/>
            </a:pPr>
            <a:r>
              <a:rPr lang="en"/>
              <a:t>Score Organization</a:t>
            </a:r>
            <a:br>
              <a:rPr lang="en"/>
            </a:br>
            <a:r>
              <a:rPr lang="en"/>
              <a:t>Tonal Centers/Key Signatures</a:t>
            </a:r>
            <a:endParaRPr/>
          </a:p>
          <a:p>
            <a:pPr marL="0" lvl="0" indent="0" algn="ctr" rtl="0">
              <a:spcBef>
                <a:spcPts val="0"/>
              </a:spcBef>
              <a:spcAft>
                <a:spcPts val="0"/>
              </a:spcAft>
              <a:buNone/>
            </a:pPr>
            <a:r>
              <a:rPr lang="en"/>
              <a:t>Melody and Countermelody</a:t>
            </a:r>
            <a:endParaRPr/>
          </a:p>
          <a:p>
            <a:pPr marL="0" lvl="0" indent="0" algn="ctr" rtl="0">
              <a:spcBef>
                <a:spcPts val="0"/>
              </a:spcBef>
              <a:spcAft>
                <a:spcPts val="0"/>
              </a:spcAft>
              <a:buNone/>
            </a:pPr>
            <a:r>
              <a:rPr lang="en"/>
              <a:t>Melodic Fragmentation</a:t>
            </a:r>
            <a:br>
              <a:rPr lang="en"/>
            </a:br>
            <a:r>
              <a:rPr lang="en"/>
              <a:t>Sequences</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56" name="Google Shape;156;p2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Lesson # 2 and Lesson #3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162" name="Google Shape;162;p26"/>
          <p:cNvSpPr txBox="1"/>
          <p:nvPr/>
        </p:nvSpPr>
        <p:spPr>
          <a:xfrm>
            <a:off x="311700" y="1291800"/>
            <a:ext cx="31608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Listen to a performance of Weep, O Mine Eyes as performed by The Cambridge Singers. Follow along with the score.</a:t>
            </a:r>
            <a:endParaRPr>
              <a:latin typeface="Open Sans"/>
              <a:ea typeface="Open Sans"/>
              <a:cs typeface="Open Sans"/>
              <a:sym typeface="Open Sans"/>
            </a:endParaRPr>
          </a:p>
        </p:txBody>
      </p:sp>
      <p:pic>
        <p:nvPicPr>
          <p:cNvPr id="163" name="Google Shape;163;p26" title="Bennet - Weep o mine eyes - The Cambridge Singers">
            <a:hlinkClick r:id="rId3"/>
          </p:cNvPr>
          <p:cNvPicPr preferRelativeResize="0"/>
          <p:nvPr/>
        </p:nvPicPr>
        <p:blipFill>
          <a:blip r:embed="rId4">
            <a:alphaModFix/>
          </a:blip>
          <a:stretch>
            <a:fillRect/>
          </a:stretch>
        </p:blipFill>
        <p:spPr>
          <a:xfrm>
            <a:off x="3966875" y="1285500"/>
            <a:ext cx="4572000" cy="3429000"/>
          </a:xfrm>
          <a:prstGeom prst="rect">
            <a:avLst/>
          </a:prstGeom>
          <a:noFill/>
          <a:ln>
            <a:noFill/>
          </a:ln>
        </p:spPr>
      </p:pic>
      <p:sp>
        <p:nvSpPr>
          <p:cNvPr id="164" name="Google Shape;164;p26"/>
          <p:cNvSpPr txBox="1"/>
          <p:nvPr/>
        </p:nvSpPr>
        <p:spPr>
          <a:xfrm>
            <a:off x="3966875" y="4700375"/>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50">
                <a:solidFill>
                  <a:srgbClr val="030303"/>
                </a:solidFill>
                <a:latin typeface="Open Sans"/>
                <a:ea typeface="Open Sans"/>
                <a:cs typeface="Open Sans"/>
                <a:sym typeface="Open Sans"/>
              </a:rPr>
              <a:t>Courtesy of YouTube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170" name="Google Shape;170;p27"/>
          <p:cNvSpPr txBox="1"/>
          <p:nvPr/>
        </p:nvSpPr>
        <p:spPr>
          <a:xfrm>
            <a:off x="311700" y="988675"/>
            <a:ext cx="31608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Take a look at the time signature of the piece.  It is a letter C with a vertical line through it.  This is called </a:t>
            </a:r>
            <a:r>
              <a:rPr lang="en" b="1">
                <a:latin typeface="Open Sans"/>
                <a:ea typeface="Open Sans"/>
                <a:cs typeface="Open Sans"/>
                <a:sym typeface="Open Sans"/>
              </a:rPr>
              <a:t>cut time.  </a:t>
            </a:r>
            <a:r>
              <a:rPr lang="en">
                <a:latin typeface="Open Sans"/>
                <a:ea typeface="Open Sans"/>
                <a:cs typeface="Open Sans"/>
                <a:sym typeface="Open Sans"/>
              </a:rPr>
              <a:t>Cut time is another way to notate a 2/2 time signature.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Need a refresher on time signatures? Watch this!</a:t>
            </a:r>
            <a:endParaRPr>
              <a:latin typeface="Open Sans"/>
              <a:ea typeface="Open Sans"/>
              <a:cs typeface="Open Sans"/>
              <a:sym typeface="Open Sans"/>
            </a:endParaRPr>
          </a:p>
        </p:txBody>
      </p:sp>
      <p:pic>
        <p:nvPicPr>
          <p:cNvPr id="171" name="Google Shape;171;p27"/>
          <p:cNvPicPr preferRelativeResize="0"/>
          <p:nvPr/>
        </p:nvPicPr>
        <p:blipFill>
          <a:blip r:embed="rId3">
            <a:alphaModFix/>
          </a:blip>
          <a:stretch>
            <a:fillRect/>
          </a:stretch>
        </p:blipFill>
        <p:spPr>
          <a:xfrm>
            <a:off x="3624900" y="1299625"/>
            <a:ext cx="5366699" cy="2816466"/>
          </a:xfrm>
          <a:prstGeom prst="rect">
            <a:avLst/>
          </a:prstGeom>
          <a:noFill/>
          <a:ln>
            <a:noFill/>
          </a:ln>
        </p:spPr>
      </p:pic>
      <p:pic>
        <p:nvPicPr>
          <p:cNvPr id="172" name="Google Shape;172;p27" descr="Understanding basic time signatures ( 4/4, 3/4 and 2/4 ) and their relationship to bar, bar lines and counting in music.&#10;&#10;––––––––––&#10;&#10;RIAM Teaching and Learning Network: http://teachingnetwork.riam.ie/&#10;&#10;––––––––––&#10;&#10;Daily Beetle Kevin MacLeod (incompetech.com)&#10;Licensed under Creative Commons: By Attribution 3.0 License&#10;http://creativecommons.org/licenses/by/3.0/" title="Time Signatures, Bars and Barlines">
            <a:hlinkClick r:id="rId4"/>
          </p:cNvPr>
          <p:cNvPicPr preferRelativeResize="0"/>
          <p:nvPr/>
        </p:nvPicPr>
        <p:blipFill>
          <a:blip r:embed="rId5">
            <a:alphaModFix/>
          </a:blip>
          <a:stretch>
            <a:fillRect/>
          </a:stretch>
        </p:blipFill>
        <p:spPr>
          <a:xfrm>
            <a:off x="427450" y="3028944"/>
            <a:ext cx="2467500" cy="1850625"/>
          </a:xfrm>
          <a:prstGeom prst="rect">
            <a:avLst/>
          </a:prstGeom>
          <a:noFill/>
          <a:ln>
            <a:noFill/>
          </a:ln>
        </p:spPr>
      </p:pic>
      <p:sp>
        <p:nvSpPr>
          <p:cNvPr id="173" name="Google Shape;173;p27"/>
          <p:cNvSpPr txBox="1"/>
          <p:nvPr/>
        </p:nvSpPr>
        <p:spPr>
          <a:xfrm>
            <a:off x="2894950" y="4594300"/>
            <a:ext cx="7338900" cy="85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250">
                <a:solidFill>
                  <a:srgbClr val="030303"/>
                </a:solidFill>
                <a:latin typeface="Open Sans"/>
                <a:ea typeface="Open Sans"/>
                <a:cs typeface="Open Sans"/>
                <a:sym typeface="Open Sans"/>
              </a:rPr>
              <a:t>Courtesy of YouTube</a:t>
            </a:r>
            <a:endParaRPr>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p:nvPr/>
        </p:nvSpPr>
        <p:spPr>
          <a:xfrm>
            <a:off x="311700" y="3233850"/>
            <a:ext cx="3093300" cy="609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312225" y="1596475"/>
            <a:ext cx="3063000" cy="743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181" name="Google Shape;181;p28"/>
          <p:cNvSpPr txBox="1"/>
          <p:nvPr/>
        </p:nvSpPr>
        <p:spPr>
          <a:xfrm>
            <a:off x="263325" y="1528225"/>
            <a:ext cx="31608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Open Sans"/>
                <a:ea typeface="Open Sans"/>
                <a:cs typeface="Open Sans"/>
                <a:sym typeface="Open Sans"/>
              </a:rPr>
              <a:t>In cut time, how many beats are in the measure and what note value gets the beat?</a:t>
            </a:r>
            <a:endParaRPr b="1">
              <a:solidFill>
                <a:srgbClr val="FFFFFF"/>
              </a:solidFill>
              <a:latin typeface="Open Sans"/>
              <a:ea typeface="Open Sans"/>
              <a:cs typeface="Open Sans"/>
              <a:sym typeface="Open Sans"/>
            </a:endParaRPr>
          </a:p>
          <a:p>
            <a:pPr marL="0" lvl="0" indent="0" algn="l" rtl="0">
              <a:spcBef>
                <a:spcPts val="0"/>
              </a:spcBef>
              <a:spcAft>
                <a:spcPts val="0"/>
              </a:spcAft>
              <a:buNone/>
            </a:pPr>
            <a:endParaRPr b="1">
              <a:solidFill>
                <a:srgbClr val="FFFFFF"/>
              </a:solidFill>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The bass part enters on an A.</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The tenor part enters on a C.</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b="1">
                <a:solidFill>
                  <a:srgbClr val="FFFFFF"/>
                </a:solidFill>
                <a:latin typeface="Open Sans"/>
                <a:ea typeface="Open Sans"/>
                <a:cs typeface="Open Sans"/>
                <a:sym typeface="Open Sans"/>
              </a:rPr>
              <a:t>What note does the alto part enter on?</a:t>
            </a:r>
            <a:endParaRPr b="1">
              <a:solidFill>
                <a:srgbClr val="FFFFFF"/>
              </a:solidFill>
              <a:latin typeface="Open Sans"/>
              <a:ea typeface="Open Sans"/>
              <a:cs typeface="Open Sans"/>
              <a:sym typeface="Open Sans"/>
            </a:endParaRPr>
          </a:p>
        </p:txBody>
      </p:sp>
      <p:pic>
        <p:nvPicPr>
          <p:cNvPr id="182" name="Google Shape;182;p28"/>
          <p:cNvPicPr preferRelativeResize="0"/>
          <p:nvPr/>
        </p:nvPicPr>
        <p:blipFill>
          <a:blip r:embed="rId5">
            <a:alphaModFix/>
          </a:blip>
          <a:stretch>
            <a:fillRect/>
          </a:stretch>
        </p:blipFill>
        <p:spPr>
          <a:xfrm>
            <a:off x="3624900" y="1375825"/>
            <a:ext cx="5366699" cy="2816466"/>
          </a:xfrm>
          <a:prstGeom prst="rect">
            <a:avLst/>
          </a:prstGeom>
          <a:noFill/>
          <a:ln>
            <a:noFill/>
          </a:ln>
        </p:spPr>
      </p:pic>
      <p:pic>
        <p:nvPicPr>
          <p:cNvPr id="2" name="Online Media 1" descr="example 1">
            <a:hlinkClick r:id="" action="ppaction://media"/>
            <a:extLst>
              <a:ext uri="{FF2B5EF4-FFF2-40B4-BE49-F238E27FC236}">
                <a16:creationId xmlns:a16="http://schemas.microsoft.com/office/drawing/2014/main" id="{EE0CF3C9-2E1F-CD43-8CFF-5E9A3F5480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5700" y="4237054"/>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189" name="Google Shape;189;p29"/>
          <p:cNvSpPr txBox="1"/>
          <p:nvPr/>
        </p:nvSpPr>
        <p:spPr>
          <a:xfrm>
            <a:off x="446050" y="1531425"/>
            <a:ext cx="3033000" cy="29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One often-used technique in the Renaissance period is the </a:t>
            </a:r>
            <a:r>
              <a:rPr lang="en" b="1">
                <a:latin typeface="Open Sans"/>
                <a:ea typeface="Open Sans"/>
                <a:cs typeface="Open Sans"/>
                <a:sym typeface="Open Sans"/>
              </a:rPr>
              <a:t>point of imitation</a:t>
            </a:r>
            <a:r>
              <a:rPr lang="en">
                <a:latin typeface="Open Sans"/>
                <a:ea typeface="Open Sans"/>
                <a:cs typeface="Open Sans"/>
                <a:sym typeface="Open Sans"/>
              </a:rPr>
              <a:t>.</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A point of imitation is a single melodic idea sung in succession by various parts.  The successive voices are often similar to the original melody, but altered slightly by pitch and rhythm.</a:t>
            </a:r>
            <a:endParaRPr>
              <a:latin typeface="Open Sans"/>
              <a:ea typeface="Open Sans"/>
              <a:cs typeface="Open Sans"/>
              <a:sym typeface="Open Sans"/>
            </a:endParaRPr>
          </a:p>
        </p:txBody>
      </p:sp>
      <p:pic>
        <p:nvPicPr>
          <p:cNvPr id="190" name="Google Shape;190;p29"/>
          <p:cNvPicPr preferRelativeResize="0"/>
          <p:nvPr/>
        </p:nvPicPr>
        <p:blipFill>
          <a:blip r:embed="rId3">
            <a:alphaModFix/>
          </a:blip>
          <a:stretch>
            <a:fillRect/>
          </a:stretch>
        </p:blipFill>
        <p:spPr>
          <a:xfrm>
            <a:off x="3631450" y="1299625"/>
            <a:ext cx="5360152" cy="28215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196" name="Google Shape;196;p30"/>
          <p:cNvSpPr txBox="1"/>
          <p:nvPr/>
        </p:nvSpPr>
        <p:spPr>
          <a:xfrm>
            <a:off x="446050" y="1531425"/>
            <a:ext cx="3033000" cy="29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The first point of imitation starts in the bass part with succeeding entrances from the tenor, alto, and then finally the soprano after 5 measures.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pic>
        <p:nvPicPr>
          <p:cNvPr id="197" name="Google Shape;197;p30"/>
          <p:cNvPicPr preferRelativeResize="0"/>
          <p:nvPr/>
        </p:nvPicPr>
        <p:blipFill>
          <a:blip r:embed="rId3">
            <a:alphaModFix/>
          </a:blip>
          <a:stretch>
            <a:fillRect/>
          </a:stretch>
        </p:blipFill>
        <p:spPr>
          <a:xfrm>
            <a:off x="3631450" y="1299625"/>
            <a:ext cx="5360152" cy="28215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p:nvPr/>
        </p:nvSpPr>
        <p:spPr>
          <a:xfrm>
            <a:off x="341975" y="1297250"/>
            <a:ext cx="3612900" cy="1843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204" name="Google Shape;204;p31"/>
          <p:cNvSpPr txBox="1"/>
          <p:nvPr/>
        </p:nvSpPr>
        <p:spPr>
          <a:xfrm>
            <a:off x="446050" y="1531425"/>
            <a:ext cx="3033000" cy="29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Open Sans"/>
                <a:ea typeface="Open Sans"/>
                <a:cs typeface="Open Sans"/>
                <a:sym typeface="Open Sans"/>
              </a:rPr>
              <a:t>Where does the second point of imitation begin on page 2?</a:t>
            </a:r>
            <a:endParaRPr b="1">
              <a:solidFill>
                <a:srgbClr val="FFFFFF"/>
              </a:solidFill>
              <a:latin typeface="Open Sans"/>
              <a:ea typeface="Open Sans"/>
              <a:cs typeface="Open Sans"/>
              <a:sym typeface="Open Sans"/>
            </a:endParaRPr>
          </a:p>
          <a:p>
            <a:pPr marL="0" lvl="0" indent="0" algn="l" rtl="0">
              <a:spcBef>
                <a:spcPts val="0"/>
              </a:spcBef>
              <a:spcAft>
                <a:spcPts val="0"/>
              </a:spcAft>
              <a:buNone/>
            </a:pPr>
            <a:endParaRPr b="1">
              <a:solidFill>
                <a:srgbClr val="FFFFFF"/>
              </a:solidFill>
              <a:latin typeface="Open Sans"/>
              <a:ea typeface="Open Sans"/>
              <a:cs typeface="Open Sans"/>
              <a:sym typeface="Open Sans"/>
            </a:endParaRPr>
          </a:p>
          <a:p>
            <a:pPr marL="0" lvl="0" indent="0" algn="l" rtl="0">
              <a:spcBef>
                <a:spcPts val="0"/>
              </a:spcBef>
              <a:spcAft>
                <a:spcPts val="0"/>
              </a:spcAft>
              <a:buNone/>
            </a:pPr>
            <a:r>
              <a:rPr lang="en" b="1">
                <a:solidFill>
                  <a:srgbClr val="FFFFFF"/>
                </a:solidFill>
                <a:latin typeface="Open Sans"/>
                <a:ea typeface="Open Sans"/>
                <a:cs typeface="Open Sans"/>
                <a:sym typeface="Open Sans"/>
              </a:rPr>
              <a:t>What voice part starts  singing this second point of imitation last?</a:t>
            </a:r>
            <a:endParaRPr b="1">
              <a:solidFill>
                <a:srgbClr val="FFFFFF"/>
              </a:solidFill>
              <a:latin typeface="Open Sans"/>
              <a:ea typeface="Open Sans"/>
              <a:cs typeface="Open Sans"/>
              <a:sym typeface="Open Sans"/>
            </a:endParaRPr>
          </a:p>
          <a:p>
            <a:pPr marL="0" lvl="0" indent="0" algn="l" rtl="0">
              <a:spcBef>
                <a:spcPts val="0"/>
              </a:spcBef>
              <a:spcAft>
                <a:spcPts val="0"/>
              </a:spcAft>
              <a:buNone/>
            </a:pPr>
            <a:endParaRPr b="1">
              <a:solidFill>
                <a:srgbClr val="FFFFFF"/>
              </a:solidFill>
              <a:latin typeface="Open Sans"/>
              <a:ea typeface="Open Sans"/>
              <a:cs typeface="Open Sans"/>
              <a:sym typeface="Open Sans"/>
            </a:endParaRPr>
          </a:p>
          <a:p>
            <a:pPr marL="0" lvl="0" indent="0" algn="l" rtl="0">
              <a:spcBef>
                <a:spcPts val="0"/>
              </a:spcBef>
              <a:spcAft>
                <a:spcPts val="0"/>
              </a:spcAft>
              <a:buNone/>
            </a:pPr>
            <a:endParaRPr b="1">
              <a:solidFill>
                <a:srgbClr val="FFFFFF"/>
              </a:solidFill>
              <a:latin typeface="Open Sans"/>
              <a:ea typeface="Open Sans"/>
              <a:cs typeface="Open Sans"/>
              <a:sym typeface="Open Sans"/>
            </a:endParaRPr>
          </a:p>
        </p:txBody>
      </p:sp>
      <p:pic>
        <p:nvPicPr>
          <p:cNvPr id="205" name="Google Shape;205;p31"/>
          <p:cNvPicPr preferRelativeResize="0"/>
          <p:nvPr/>
        </p:nvPicPr>
        <p:blipFill>
          <a:blip r:embed="rId5">
            <a:alphaModFix/>
          </a:blip>
          <a:stretch>
            <a:fillRect/>
          </a:stretch>
        </p:blipFill>
        <p:spPr>
          <a:xfrm>
            <a:off x="4255925" y="239725"/>
            <a:ext cx="4114925" cy="4658251"/>
          </a:xfrm>
          <a:prstGeom prst="rect">
            <a:avLst/>
          </a:prstGeom>
          <a:noFill/>
          <a:ln>
            <a:noFill/>
          </a:ln>
        </p:spPr>
      </p:pic>
      <p:sp>
        <p:nvSpPr>
          <p:cNvPr id="206" name="Google Shape;206;p31"/>
          <p:cNvSpPr txBox="1"/>
          <p:nvPr/>
        </p:nvSpPr>
        <p:spPr>
          <a:xfrm>
            <a:off x="341975" y="1471950"/>
            <a:ext cx="3523800" cy="18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pic>
        <p:nvPicPr>
          <p:cNvPr id="2" name="Online Media 1" descr="example 2">
            <a:hlinkClick r:id="" action="ppaction://media"/>
            <a:extLst>
              <a:ext uri="{FF2B5EF4-FFF2-40B4-BE49-F238E27FC236}">
                <a16:creationId xmlns:a16="http://schemas.microsoft.com/office/drawing/2014/main" id="{F4B7C1AC-C4D4-1049-8D17-D7396F18FFE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7287" y="408392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4"/>
          <p:cNvPicPr preferRelativeResize="0"/>
          <p:nvPr/>
        </p:nvPicPr>
        <p:blipFill>
          <a:blip r:embed="rId3">
            <a:alphaModFix/>
          </a:blip>
          <a:stretch>
            <a:fillRect/>
          </a:stretch>
        </p:blipFill>
        <p:spPr>
          <a:xfrm>
            <a:off x="2667000" y="1337725"/>
            <a:ext cx="3810000" cy="876300"/>
          </a:xfrm>
          <a:prstGeom prst="rect">
            <a:avLst/>
          </a:prstGeom>
          <a:noFill/>
          <a:ln>
            <a:noFill/>
          </a:ln>
        </p:spPr>
      </p:pic>
      <p:sp>
        <p:nvSpPr>
          <p:cNvPr id="70" name="Google Shape;70;p14"/>
          <p:cNvSpPr txBox="1"/>
          <p:nvPr/>
        </p:nvSpPr>
        <p:spPr>
          <a:xfrm>
            <a:off x="2497675" y="352775"/>
            <a:ext cx="225900" cy="8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71" name="Google Shape;71;p14"/>
          <p:cNvSpPr txBox="1"/>
          <p:nvPr/>
        </p:nvSpPr>
        <p:spPr>
          <a:xfrm>
            <a:off x="903150" y="2571750"/>
            <a:ext cx="7337700" cy="230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dirty="0">
                <a:solidFill>
                  <a:schemeClr val="hlink"/>
                </a:solidFill>
                <a:latin typeface="Open Sans"/>
                <a:ea typeface="Open Sans"/>
                <a:cs typeface="Open Sans"/>
                <a:sym typeface="Open Sans"/>
                <a:hlinkClick r:id="rId4"/>
              </a:rPr>
              <a:t>Student Answer Sheet</a:t>
            </a:r>
            <a:endParaRPr sz="1800" dirty="0">
              <a:latin typeface="Open Sans"/>
              <a:ea typeface="Open Sans"/>
              <a:cs typeface="Open Sans"/>
              <a:sym typeface="Open Sans"/>
            </a:endParaRPr>
          </a:p>
          <a:p>
            <a:pPr marL="0" lvl="0" indent="0" algn="ctr" rtl="0">
              <a:spcBef>
                <a:spcPts val="0"/>
              </a:spcBef>
              <a:spcAft>
                <a:spcPts val="0"/>
              </a:spcAft>
              <a:buNone/>
            </a:pPr>
            <a:endParaRPr sz="1800" dirty="0">
              <a:latin typeface="Open Sans"/>
              <a:ea typeface="Open Sans"/>
              <a:cs typeface="Open Sans"/>
              <a:sym typeface="Open Sans"/>
            </a:endParaRPr>
          </a:p>
          <a:p>
            <a:pPr marL="0" lvl="0" indent="0" algn="ctr" rtl="0">
              <a:spcBef>
                <a:spcPts val="0"/>
              </a:spcBef>
              <a:spcAft>
                <a:spcPts val="0"/>
              </a:spcAft>
              <a:buNone/>
            </a:pPr>
            <a:r>
              <a:rPr lang="en" sz="1800" u="sng" dirty="0">
                <a:solidFill>
                  <a:schemeClr val="hlink"/>
                </a:solidFill>
                <a:latin typeface="Open Sans"/>
                <a:ea typeface="Open Sans"/>
                <a:cs typeface="Open Sans"/>
                <a:sym typeface="Open Sans"/>
                <a:hlinkClick r:id="rId5"/>
              </a:rPr>
              <a:t>Interactive Sheet Music on Noteflight</a:t>
            </a:r>
            <a:endParaRPr sz="1800" dirty="0">
              <a:latin typeface="Open Sans"/>
              <a:ea typeface="Open Sans"/>
              <a:cs typeface="Open Sans"/>
              <a:sym typeface="Open Sans"/>
            </a:endParaRPr>
          </a:p>
          <a:p>
            <a:pPr marL="0" lvl="0" indent="0" algn="ctr" rtl="0">
              <a:spcBef>
                <a:spcPts val="0"/>
              </a:spcBef>
              <a:spcAft>
                <a:spcPts val="0"/>
              </a:spcAft>
              <a:buNone/>
            </a:pPr>
            <a:endParaRPr sz="1800" dirty="0">
              <a:latin typeface="Open Sans"/>
              <a:ea typeface="Open Sans"/>
              <a:cs typeface="Open Sans"/>
              <a:sym typeface="Open Sans"/>
            </a:endParaRPr>
          </a:p>
          <a:p>
            <a:pPr marL="0" lvl="0" indent="0" algn="ctr" rtl="0">
              <a:spcBef>
                <a:spcPts val="0"/>
              </a:spcBef>
              <a:spcAft>
                <a:spcPts val="0"/>
              </a:spcAft>
              <a:buNone/>
            </a:pPr>
            <a:r>
              <a:rPr lang="en" sz="1800" u="sng" dirty="0">
                <a:solidFill>
                  <a:schemeClr val="hlink"/>
                </a:solidFill>
                <a:latin typeface="Open Sans"/>
                <a:ea typeface="Open Sans"/>
                <a:cs typeface="Open Sans"/>
                <a:sym typeface="Open Sans"/>
                <a:hlinkClick r:id="rId6"/>
              </a:rPr>
              <a:t>PDF of Sheet Music</a:t>
            </a:r>
            <a:br>
              <a:rPr lang="en" sz="1800" u="sng" dirty="0">
                <a:solidFill>
                  <a:schemeClr val="hlink"/>
                </a:solidFill>
                <a:latin typeface="Open Sans"/>
                <a:ea typeface="Open Sans"/>
                <a:cs typeface="Open Sans"/>
                <a:sym typeface="Open Sans"/>
              </a:rPr>
            </a:br>
            <a:endParaRPr sz="1800" dirty="0">
              <a:latin typeface="Open Sans"/>
              <a:ea typeface="Open Sans"/>
              <a:cs typeface="Open Sans"/>
              <a:sym typeface="Open Sans"/>
            </a:endParaRPr>
          </a:p>
        </p:txBody>
      </p:sp>
      <p:sp>
        <p:nvSpPr>
          <p:cNvPr id="72" name="Google Shape;72;p14"/>
          <p:cNvSpPr txBox="1"/>
          <p:nvPr/>
        </p:nvSpPr>
        <p:spPr>
          <a:xfrm>
            <a:off x="7151650" y="1353025"/>
            <a:ext cx="73389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213" name="Google Shape;213;p32"/>
          <p:cNvSpPr txBox="1"/>
          <p:nvPr/>
        </p:nvSpPr>
        <p:spPr>
          <a:xfrm>
            <a:off x="311700" y="1531425"/>
            <a:ext cx="3033000" cy="29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Open Sans"/>
                <a:ea typeface="Open Sans"/>
                <a:cs typeface="Open Sans"/>
                <a:sym typeface="Open Sans"/>
              </a:rPr>
              <a:t>Dynamics were not written into music from the Renaissance period.  The dynamics in this and any other Renaissance score are </a:t>
            </a:r>
            <a:r>
              <a:rPr lang="en" b="1">
                <a:solidFill>
                  <a:schemeClr val="dk1"/>
                </a:solidFill>
                <a:latin typeface="Open Sans"/>
                <a:ea typeface="Open Sans"/>
                <a:cs typeface="Open Sans"/>
                <a:sym typeface="Open Sans"/>
              </a:rPr>
              <a:t>editorial markings</a:t>
            </a:r>
            <a:r>
              <a:rPr lang="en">
                <a:solidFill>
                  <a:schemeClr val="dk1"/>
                </a:solidFill>
                <a:latin typeface="Open Sans"/>
                <a:ea typeface="Open Sans"/>
                <a:cs typeface="Open Sans"/>
                <a:sym typeface="Open Sans"/>
              </a:rPr>
              <a:t>, which means the editor added them based on their best knowledge of the performance practice of the time.</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b="1">
              <a:solidFill>
                <a:srgbClr val="FFFFFF"/>
              </a:solidFill>
              <a:latin typeface="Open Sans"/>
              <a:ea typeface="Open Sans"/>
              <a:cs typeface="Open Sans"/>
              <a:sym typeface="Open Sans"/>
            </a:endParaRPr>
          </a:p>
          <a:p>
            <a:pPr marL="0" lvl="0" indent="0" algn="l" rtl="0">
              <a:spcBef>
                <a:spcPts val="0"/>
              </a:spcBef>
              <a:spcAft>
                <a:spcPts val="0"/>
              </a:spcAft>
              <a:buNone/>
            </a:pPr>
            <a:endParaRPr b="1">
              <a:solidFill>
                <a:srgbClr val="FFFFFF"/>
              </a:solidFill>
              <a:latin typeface="Open Sans"/>
              <a:ea typeface="Open Sans"/>
              <a:cs typeface="Open Sans"/>
              <a:sym typeface="Open Sans"/>
            </a:endParaRPr>
          </a:p>
        </p:txBody>
      </p:sp>
      <p:pic>
        <p:nvPicPr>
          <p:cNvPr id="214" name="Google Shape;214;p32"/>
          <p:cNvPicPr preferRelativeResize="0"/>
          <p:nvPr/>
        </p:nvPicPr>
        <p:blipFill>
          <a:blip r:embed="rId3">
            <a:alphaModFix/>
          </a:blip>
          <a:stretch>
            <a:fillRect/>
          </a:stretch>
        </p:blipFill>
        <p:spPr>
          <a:xfrm>
            <a:off x="4255925" y="239725"/>
            <a:ext cx="4114925" cy="46582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3"/>
          <p:cNvSpPr/>
          <p:nvPr/>
        </p:nvSpPr>
        <p:spPr>
          <a:xfrm>
            <a:off x="310375" y="3081450"/>
            <a:ext cx="2958000" cy="102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221" name="Google Shape;221;p33"/>
          <p:cNvSpPr txBox="1"/>
          <p:nvPr/>
        </p:nvSpPr>
        <p:spPr>
          <a:xfrm>
            <a:off x="311700" y="1150425"/>
            <a:ext cx="3033000" cy="29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Open Sans"/>
                <a:ea typeface="Open Sans"/>
                <a:cs typeface="Open Sans"/>
                <a:sym typeface="Open Sans"/>
              </a:rPr>
              <a:t>Text painting</a:t>
            </a:r>
            <a:r>
              <a:rPr lang="en">
                <a:solidFill>
                  <a:schemeClr val="dk1"/>
                </a:solidFill>
                <a:latin typeface="Open Sans"/>
                <a:ea typeface="Open Sans"/>
                <a:cs typeface="Open Sans"/>
                <a:sym typeface="Open Sans"/>
              </a:rPr>
              <a:t> is when a composer sets the music in a way that makes it reflect the meaning of the text in some way.  Sometimes, these are more subtle, but often they are quite obvious.  Such an instance of text painting occurs here in page 4.</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r>
              <a:rPr lang="en" b="1">
                <a:solidFill>
                  <a:schemeClr val="lt1"/>
                </a:solidFill>
                <a:latin typeface="Open Sans"/>
                <a:ea typeface="Open Sans"/>
                <a:cs typeface="Open Sans"/>
                <a:sym typeface="Open Sans"/>
              </a:rPr>
              <a:t>Can you describe the text painting on page 4? What words are the voices singing? How does that reflect the text?</a:t>
            </a:r>
            <a:endParaRPr b="1">
              <a:solidFill>
                <a:schemeClr val="lt1"/>
              </a:solidFill>
              <a:latin typeface="Open Sans"/>
              <a:ea typeface="Open Sans"/>
              <a:cs typeface="Open Sans"/>
              <a:sym typeface="Open Sans"/>
            </a:endParaRPr>
          </a:p>
          <a:p>
            <a:pPr marL="0" lvl="0" indent="0" algn="l" rtl="0">
              <a:spcBef>
                <a:spcPts val="0"/>
              </a:spcBef>
              <a:spcAft>
                <a:spcPts val="0"/>
              </a:spcAft>
              <a:buNone/>
            </a:pPr>
            <a:endParaRPr b="1">
              <a:solidFill>
                <a:srgbClr val="FFFFFF"/>
              </a:solidFill>
              <a:latin typeface="Open Sans"/>
              <a:ea typeface="Open Sans"/>
              <a:cs typeface="Open Sans"/>
              <a:sym typeface="Open Sans"/>
            </a:endParaRPr>
          </a:p>
          <a:p>
            <a:pPr marL="0" lvl="0" indent="0" algn="l" rtl="0">
              <a:spcBef>
                <a:spcPts val="0"/>
              </a:spcBef>
              <a:spcAft>
                <a:spcPts val="0"/>
              </a:spcAft>
              <a:buNone/>
            </a:pPr>
            <a:endParaRPr b="1">
              <a:solidFill>
                <a:srgbClr val="FFFFFF"/>
              </a:solidFill>
              <a:latin typeface="Open Sans"/>
              <a:ea typeface="Open Sans"/>
              <a:cs typeface="Open Sans"/>
              <a:sym typeface="Open Sans"/>
            </a:endParaRPr>
          </a:p>
        </p:txBody>
      </p:sp>
      <p:pic>
        <p:nvPicPr>
          <p:cNvPr id="222" name="Google Shape;222;p33"/>
          <p:cNvPicPr preferRelativeResize="0"/>
          <p:nvPr/>
        </p:nvPicPr>
        <p:blipFill>
          <a:blip r:embed="rId5">
            <a:alphaModFix/>
          </a:blip>
          <a:stretch>
            <a:fillRect/>
          </a:stretch>
        </p:blipFill>
        <p:spPr>
          <a:xfrm>
            <a:off x="4167750" y="208150"/>
            <a:ext cx="4143624" cy="4645600"/>
          </a:xfrm>
          <a:prstGeom prst="rect">
            <a:avLst/>
          </a:prstGeom>
          <a:noFill/>
          <a:ln>
            <a:noFill/>
          </a:ln>
        </p:spPr>
      </p:pic>
      <p:pic>
        <p:nvPicPr>
          <p:cNvPr id="2" name="Online Media 1" descr="example 3">
            <a:hlinkClick r:id="" action="ppaction://media"/>
            <a:extLst>
              <a:ext uri="{FF2B5EF4-FFF2-40B4-BE49-F238E27FC236}">
                <a16:creationId xmlns:a16="http://schemas.microsoft.com/office/drawing/2014/main" id="{141004CF-98D4-FE44-98A3-23E91F8B18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330" y="420689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4"/>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Vocal Technique</a:t>
            </a:r>
            <a:endParaRPr/>
          </a:p>
        </p:txBody>
      </p:sp>
      <p:sp>
        <p:nvSpPr>
          <p:cNvPr id="229" name="Google Shape;229;p34"/>
          <p:cNvSpPr txBox="1">
            <a:spLocks noGrp="1"/>
          </p:cNvSpPr>
          <p:nvPr>
            <p:ph type="subTitle" idx="1"/>
          </p:nvPr>
        </p:nvSpPr>
        <p:spPr>
          <a:xfrm>
            <a:off x="265500" y="2769000"/>
            <a:ext cx="4045200" cy="228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30" name="Google Shape;230;p3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Lesson # 4</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Vocal Technique</a:t>
            </a:r>
            <a:endParaRPr/>
          </a:p>
        </p:txBody>
      </p:sp>
      <p:sp>
        <p:nvSpPr>
          <p:cNvPr id="236" name="Google Shape;236;p35"/>
          <p:cNvSpPr txBox="1"/>
          <p:nvPr/>
        </p:nvSpPr>
        <p:spPr>
          <a:xfrm>
            <a:off x="464900" y="1147225"/>
            <a:ext cx="2925000" cy="37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Practice singing your part at measure 29-35.  You may use </a:t>
            </a:r>
            <a:r>
              <a:rPr lang="en" u="sng">
                <a:solidFill>
                  <a:schemeClr val="hlink"/>
                </a:solidFill>
                <a:latin typeface="Open Sans"/>
                <a:ea typeface="Open Sans"/>
                <a:cs typeface="Open Sans"/>
                <a:sym typeface="Open Sans"/>
                <a:hlinkClick r:id="rId3"/>
              </a:rPr>
              <a:t>the interactive Noteflight score</a:t>
            </a:r>
            <a:r>
              <a:rPr lang="en">
                <a:latin typeface="Open Sans"/>
                <a:ea typeface="Open Sans"/>
                <a:cs typeface="Open Sans"/>
                <a:sym typeface="Open Sans"/>
              </a:rPr>
              <a:t> to help you pick out and learn your part if you would like.</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Keys to success: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Focus on good breath support.</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Breathe in on the vowel “O”.</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Use a pure “O” vowel without any diphthongs (two or more vowels blended together).</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“When” starts with an “oo” vowel and moves quickly to an open “eh” vowel.</a:t>
            </a:r>
            <a:endParaRPr>
              <a:latin typeface="Open Sans"/>
              <a:ea typeface="Open Sans"/>
              <a:cs typeface="Open Sans"/>
              <a:sym typeface="Open Sans"/>
            </a:endParaRPr>
          </a:p>
        </p:txBody>
      </p:sp>
      <p:pic>
        <p:nvPicPr>
          <p:cNvPr id="237" name="Google Shape;237;p35"/>
          <p:cNvPicPr preferRelativeResize="0"/>
          <p:nvPr/>
        </p:nvPicPr>
        <p:blipFill>
          <a:blip r:embed="rId4">
            <a:alphaModFix/>
          </a:blip>
          <a:stretch>
            <a:fillRect/>
          </a:stretch>
        </p:blipFill>
        <p:spPr>
          <a:xfrm>
            <a:off x="4215175" y="110375"/>
            <a:ext cx="4051600" cy="2421952"/>
          </a:xfrm>
          <a:prstGeom prst="rect">
            <a:avLst/>
          </a:prstGeom>
          <a:noFill/>
          <a:ln>
            <a:noFill/>
          </a:ln>
        </p:spPr>
      </p:pic>
      <p:pic>
        <p:nvPicPr>
          <p:cNvPr id="238" name="Google Shape;238;p35"/>
          <p:cNvPicPr preferRelativeResize="0"/>
          <p:nvPr/>
        </p:nvPicPr>
        <p:blipFill>
          <a:blip r:embed="rId5">
            <a:alphaModFix/>
          </a:blip>
          <a:stretch>
            <a:fillRect/>
          </a:stretch>
        </p:blipFill>
        <p:spPr>
          <a:xfrm>
            <a:off x="4130350" y="2616731"/>
            <a:ext cx="4051601" cy="232789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Vocal Technique</a:t>
            </a:r>
            <a:endParaRPr/>
          </a:p>
        </p:txBody>
      </p:sp>
      <p:pic>
        <p:nvPicPr>
          <p:cNvPr id="244" name="Google Shape;244;p36"/>
          <p:cNvPicPr preferRelativeResize="0"/>
          <p:nvPr/>
        </p:nvPicPr>
        <p:blipFill>
          <a:blip r:embed="rId3">
            <a:alphaModFix/>
          </a:blip>
          <a:stretch>
            <a:fillRect/>
          </a:stretch>
        </p:blipFill>
        <p:spPr>
          <a:xfrm>
            <a:off x="4244599" y="239725"/>
            <a:ext cx="4305913" cy="4827575"/>
          </a:xfrm>
          <a:prstGeom prst="rect">
            <a:avLst/>
          </a:prstGeom>
          <a:noFill/>
          <a:ln>
            <a:noFill/>
          </a:ln>
        </p:spPr>
      </p:pic>
      <p:sp>
        <p:nvSpPr>
          <p:cNvPr id="245" name="Google Shape;245;p36"/>
          <p:cNvSpPr txBox="1"/>
          <p:nvPr/>
        </p:nvSpPr>
        <p:spPr>
          <a:xfrm>
            <a:off x="535475" y="1189475"/>
            <a:ext cx="3597000" cy="34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Now practice singing the next phrase “to swell so high” from measure 35-43.</a:t>
            </a: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Keys to success: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A crescendo through “to swell so high”</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An open “Ah” vowel on the word “high” before a quick movement to the “ee” vowel.</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A lot of crisp initial and ending consonants </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A quarter note breath after “you”</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A flipped “r” on “drown”</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Avoid closing to the “n” on the word “in”.</a:t>
            </a:r>
            <a:endParaRPr>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p:nvPr/>
        </p:nvSpPr>
        <p:spPr>
          <a:xfrm>
            <a:off x="387525" y="1932875"/>
            <a:ext cx="3597000" cy="185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Vocal Technique</a:t>
            </a:r>
            <a:endParaRPr/>
          </a:p>
        </p:txBody>
      </p:sp>
      <p:sp>
        <p:nvSpPr>
          <p:cNvPr id="252" name="Google Shape;252;p37"/>
          <p:cNvSpPr txBox="1"/>
          <p:nvPr/>
        </p:nvSpPr>
        <p:spPr>
          <a:xfrm>
            <a:off x="461775" y="2029725"/>
            <a:ext cx="3448500" cy="150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lt1"/>
                </a:solidFill>
                <a:latin typeface="Open Sans"/>
                <a:ea typeface="Open Sans"/>
                <a:cs typeface="Open Sans"/>
                <a:sym typeface="Open Sans"/>
              </a:rPr>
              <a:t>Once you have finished practicing, please record yourself singing this line.  You may sing along with the recording or with the noteflight track if it is helpful. Be patient-- it may take up to 15 minutes or so to get it!</a:t>
            </a:r>
            <a:endParaRPr>
              <a:latin typeface="Open Sans"/>
              <a:ea typeface="Open Sans"/>
              <a:cs typeface="Open Sans"/>
              <a:sym typeface="Open Sans"/>
            </a:endParaRPr>
          </a:p>
        </p:txBody>
      </p:sp>
      <p:pic>
        <p:nvPicPr>
          <p:cNvPr id="253" name="Google Shape;253;p37"/>
          <p:cNvPicPr preferRelativeResize="0"/>
          <p:nvPr/>
        </p:nvPicPr>
        <p:blipFill>
          <a:blip r:embed="rId3">
            <a:alphaModFix/>
          </a:blip>
          <a:stretch>
            <a:fillRect/>
          </a:stretch>
        </p:blipFill>
        <p:spPr>
          <a:xfrm>
            <a:off x="4244600" y="208150"/>
            <a:ext cx="4334100" cy="48591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8"/>
          <p:cNvSpPr txBox="1">
            <a:spLocks noGrp="1"/>
          </p:cNvSpPr>
          <p:nvPr>
            <p:ph type="title"/>
          </p:nvPr>
        </p:nvSpPr>
        <p:spPr>
          <a:xfrm>
            <a:off x="84675" y="929275"/>
            <a:ext cx="43320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Listening and Evaluating</a:t>
            </a:r>
            <a:endParaRPr/>
          </a:p>
        </p:txBody>
      </p:sp>
      <p:sp>
        <p:nvSpPr>
          <p:cNvPr id="259" name="Google Shape;259;p38"/>
          <p:cNvSpPr txBox="1">
            <a:spLocks noGrp="1"/>
          </p:cNvSpPr>
          <p:nvPr>
            <p:ph type="subTitle" idx="1"/>
          </p:nvPr>
        </p:nvSpPr>
        <p:spPr>
          <a:xfrm>
            <a:off x="265500" y="2769000"/>
            <a:ext cx="4045200" cy="228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60" name="Google Shape;260;p3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Lesson # 5</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Listening and Evaluating</a:t>
            </a:r>
            <a:endParaRPr/>
          </a:p>
        </p:txBody>
      </p:sp>
      <p:sp>
        <p:nvSpPr>
          <p:cNvPr id="266" name="Google Shape;266;p3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Listen to these two other English madrigals.</a:t>
            </a:r>
            <a:endParaRPr/>
          </a:p>
          <a:p>
            <a:pPr marL="0" lvl="0" indent="0" algn="l" rtl="0">
              <a:spcBef>
                <a:spcPts val="1600"/>
              </a:spcBef>
              <a:spcAft>
                <a:spcPts val="0"/>
              </a:spcAft>
              <a:buNone/>
            </a:pPr>
            <a:r>
              <a:rPr lang="en"/>
              <a:t>Pay attention to the following characteristics:</a:t>
            </a:r>
            <a:endParaRPr/>
          </a:p>
          <a:p>
            <a:pPr marL="457200" lvl="0" indent="-342900" algn="l" rtl="0">
              <a:spcBef>
                <a:spcPts val="1600"/>
              </a:spcBef>
              <a:spcAft>
                <a:spcPts val="0"/>
              </a:spcAft>
              <a:buSzPts val="1800"/>
              <a:buChar char="●"/>
            </a:pPr>
            <a:r>
              <a:rPr lang="en"/>
              <a:t>Texture </a:t>
            </a:r>
            <a:endParaRPr/>
          </a:p>
          <a:p>
            <a:pPr marL="457200" lvl="0" indent="-342900" algn="l" rtl="0">
              <a:spcBef>
                <a:spcPts val="0"/>
              </a:spcBef>
              <a:spcAft>
                <a:spcPts val="0"/>
              </a:spcAft>
              <a:buSzPts val="1800"/>
              <a:buChar char="●"/>
            </a:pPr>
            <a:r>
              <a:rPr lang="en"/>
              <a:t>Time signature</a:t>
            </a:r>
            <a:endParaRPr/>
          </a:p>
          <a:p>
            <a:pPr marL="457200" lvl="0" indent="-342900" algn="l" rtl="0">
              <a:spcBef>
                <a:spcPts val="0"/>
              </a:spcBef>
              <a:spcAft>
                <a:spcPts val="0"/>
              </a:spcAft>
              <a:buSzPts val="1800"/>
              <a:buChar char="●"/>
            </a:pPr>
            <a:r>
              <a:rPr lang="en"/>
              <a:t>Lyrics</a:t>
            </a:r>
            <a:endParaRPr/>
          </a:p>
          <a:p>
            <a:pPr marL="457200" lvl="0" indent="-342900" algn="l" rtl="0">
              <a:spcBef>
                <a:spcPts val="0"/>
              </a:spcBef>
              <a:spcAft>
                <a:spcPts val="0"/>
              </a:spcAft>
              <a:buSzPts val="1800"/>
              <a:buChar char="●"/>
            </a:pPr>
            <a:r>
              <a:rPr lang="en"/>
              <a:t>Tempo</a:t>
            </a:r>
            <a:endParaRPr/>
          </a:p>
          <a:p>
            <a:pPr marL="457200" lvl="0" indent="-342900" algn="l" rtl="0">
              <a:spcBef>
                <a:spcPts val="0"/>
              </a:spcBef>
              <a:spcAft>
                <a:spcPts val="0"/>
              </a:spcAft>
              <a:buSzPts val="1800"/>
              <a:buChar char="●"/>
            </a:pPr>
            <a:r>
              <a:rPr lang="en"/>
              <a:t>Difficulty</a:t>
            </a:r>
            <a:endParaRPr/>
          </a:p>
          <a:p>
            <a:pPr marL="45720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0"/>
          <p:cNvSpPr txBox="1">
            <a:spLocks noGrp="1"/>
          </p:cNvSpPr>
          <p:nvPr>
            <p:ph type="title"/>
          </p:nvPr>
        </p:nvSpPr>
        <p:spPr>
          <a:xfrm>
            <a:off x="311700" y="3582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Listening and Evaluating</a:t>
            </a:r>
            <a:endParaRPr/>
          </a:p>
        </p:txBody>
      </p:sp>
      <p:sp>
        <p:nvSpPr>
          <p:cNvPr id="272" name="Google Shape;272;p40"/>
          <p:cNvSpPr txBox="1">
            <a:spLocks noGrp="1"/>
          </p:cNvSpPr>
          <p:nvPr>
            <p:ph type="body" idx="1"/>
          </p:nvPr>
        </p:nvSpPr>
        <p:spPr>
          <a:xfrm>
            <a:off x="311700" y="1267550"/>
            <a:ext cx="8520600" cy="9180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650" i="1">
                <a:solidFill>
                  <a:srgbClr val="030303"/>
                </a:solidFill>
              </a:rPr>
              <a:t>All Creatures Now Are Merry Minded</a:t>
            </a:r>
            <a:r>
              <a:rPr lang="en" sz="1650">
                <a:solidFill>
                  <a:srgbClr val="030303"/>
                </a:solidFill>
              </a:rPr>
              <a:t>, John Bennet</a:t>
            </a:r>
            <a:br>
              <a:rPr lang="en" sz="1650">
                <a:solidFill>
                  <a:srgbClr val="030303"/>
                </a:solidFill>
              </a:rPr>
            </a:br>
            <a:r>
              <a:rPr lang="en" sz="1250">
                <a:solidFill>
                  <a:srgbClr val="030303"/>
                </a:solidFill>
              </a:rPr>
              <a:t>Courtesy of YouTube</a:t>
            </a:r>
            <a:endParaRPr sz="1250">
              <a:solidFill>
                <a:srgbClr val="030303"/>
              </a:solidFill>
            </a:endParaRPr>
          </a:p>
          <a:p>
            <a:pPr marL="0" lvl="0" indent="0" algn="l" rtl="0">
              <a:spcBef>
                <a:spcPts val="1600"/>
              </a:spcBef>
              <a:spcAft>
                <a:spcPts val="1600"/>
              </a:spcAft>
              <a:buNone/>
            </a:pPr>
            <a:endParaRPr sz="2400"/>
          </a:p>
        </p:txBody>
      </p:sp>
      <p:pic>
        <p:nvPicPr>
          <p:cNvPr id="273" name="Google Shape;273;p40" descr="No.04 From Madrigales; The Triumphes Of Oriana (1601)" title="John Bennet - All Creatures Now Are Merry-Minded For 5 Voices">
            <a:hlinkClick r:id="rId3"/>
          </p:cNvPr>
          <p:cNvPicPr preferRelativeResize="0"/>
          <p:nvPr/>
        </p:nvPicPr>
        <p:blipFill>
          <a:blip r:embed="rId4">
            <a:alphaModFix/>
          </a:blip>
          <a:stretch>
            <a:fillRect/>
          </a:stretch>
        </p:blipFill>
        <p:spPr>
          <a:xfrm>
            <a:off x="3943825" y="1912550"/>
            <a:ext cx="4005533" cy="3004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1"/>
          <p:cNvSpPr txBox="1">
            <a:spLocks noGrp="1"/>
          </p:cNvSpPr>
          <p:nvPr>
            <p:ph type="title"/>
          </p:nvPr>
        </p:nvSpPr>
        <p:spPr>
          <a:xfrm>
            <a:off x="311700" y="3582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Listening and Evaluating</a:t>
            </a:r>
            <a:endParaRPr/>
          </a:p>
        </p:txBody>
      </p:sp>
      <p:sp>
        <p:nvSpPr>
          <p:cNvPr id="279" name="Google Shape;279;p41"/>
          <p:cNvSpPr txBox="1">
            <a:spLocks noGrp="1"/>
          </p:cNvSpPr>
          <p:nvPr>
            <p:ph type="body" idx="1"/>
          </p:nvPr>
        </p:nvSpPr>
        <p:spPr>
          <a:xfrm>
            <a:off x="311700" y="1267550"/>
            <a:ext cx="8520600" cy="13041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650" i="1">
                <a:solidFill>
                  <a:srgbClr val="030303"/>
                </a:solidFill>
              </a:rPr>
              <a:t>Come Away, Sweet Love</a:t>
            </a:r>
            <a:r>
              <a:rPr lang="en" sz="1650">
                <a:solidFill>
                  <a:srgbClr val="030303"/>
                </a:solidFill>
              </a:rPr>
              <a:t> by Thomas Greaves</a:t>
            </a:r>
            <a:endParaRPr sz="1650">
              <a:solidFill>
                <a:srgbClr val="030303"/>
              </a:solidFill>
            </a:endParaRPr>
          </a:p>
          <a:p>
            <a:pPr marL="0" lvl="0" indent="0" algn="l" rtl="0">
              <a:spcBef>
                <a:spcPts val="1600"/>
              </a:spcBef>
              <a:spcAft>
                <a:spcPts val="0"/>
              </a:spcAft>
              <a:buNone/>
            </a:pPr>
            <a:r>
              <a:rPr lang="en" sz="1650">
                <a:solidFill>
                  <a:srgbClr val="030303"/>
                </a:solidFill>
              </a:rPr>
              <a:t>Sung by The Cambridge Singers</a:t>
            </a:r>
            <a:br>
              <a:rPr lang="en" sz="1650">
                <a:solidFill>
                  <a:srgbClr val="030303"/>
                </a:solidFill>
              </a:rPr>
            </a:br>
            <a:r>
              <a:rPr lang="en" sz="1050">
                <a:solidFill>
                  <a:srgbClr val="030303"/>
                </a:solidFill>
              </a:rPr>
              <a:t>Courtesy of YouTube</a:t>
            </a:r>
            <a:endParaRPr sz="1050">
              <a:solidFill>
                <a:srgbClr val="030303"/>
              </a:solidFill>
            </a:endParaRPr>
          </a:p>
          <a:p>
            <a:pPr marL="0" lvl="0" indent="0" algn="l" rtl="0">
              <a:spcBef>
                <a:spcPts val="1600"/>
              </a:spcBef>
              <a:spcAft>
                <a:spcPts val="0"/>
              </a:spcAft>
              <a:buNone/>
            </a:pPr>
            <a:endParaRPr sz="1650">
              <a:solidFill>
                <a:srgbClr val="030303"/>
              </a:solidFill>
            </a:endParaRPr>
          </a:p>
          <a:p>
            <a:pPr marL="0" lvl="0" indent="0" algn="l" rtl="0">
              <a:spcBef>
                <a:spcPts val="1600"/>
              </a:spcBef>
              <a:spcAft>
                <a:spcPts val="1600"/>
              </a:spcAft>
              <a:buNone/>
            </a:pPr>
            <a:endParaRPr sz="1650">
              <a:solidFill>
                <a:srgbClr val="030303"/>
              </a:solidFill>
            </a:endParaRPr>
          </a:p>
        </p:txBody>
      </p:sp>
      <p:pic>
        <p:nvPicPr>
          <p:cNvPr id="280" name="Google Shape;280;p41" descr="An old english madrigal from the early XVII century sung by The Cambridge Singers" title="Thomas Greaves - Come away, sweet love">
            <a:hlinkClick r:id="rId3"/>
          </p:cNvPr>
          <p:cNvPicPr preferRelativeResize="0"/>
          <p:nvPr/>
        </p:nvPicPr>
        <p:blipFill>
          <a:blip r:embed="rId4">
            <a:alphaModFix/>
          </a:blip>
          <a:stretch>
            <a:fillRect/>
          </a:stretch>
        </p:blipFill>
        <p:spPr>
          <a:xfrm>
            <a:off x="4164975" y="1910750"/>
            <a:ext cx="4005533" cy="3004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Weep, O Mine Eyes</a:t>
            </a:r>
            <a:endParaRPr/>
          </a:p>
        </p:txBody>
      </p:sp>
      <p:sp>
        <p:nvSpPr>
          <p:cNvPr id="78" name="Google Shape;78;p15"/>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Composed by John Bennet</a:t>
            </a:r>
            <a:endParaRPr/>
          </a:p>
          <a:p>
            <a:pPr marL="0" lvl="0" indent="0" algn="ctr" rtl="0">
              <a:spcBef>
                <a:spcPts val="0"/>
              </a:spcBef>
              <a:spcAft>
                <a:spcPts val="0"/>
              </a:spcAft>
              <a:buNone/>
            </a:pPr>
            <a:r>
              <a:rPr lang="en"/>
              <a:t>Lesson by Dr. J.D. Frizzell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2"/>
          <p:cNvSpPr/>
          <p:nvPr/>
        </p:nvSpPr>
        <p:spPr>
          <a:xfrm>
            <a:off x="324550" y="1185325"/>
            <a:ext cx="7930500" cy="831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2"/>
          <p:cNvSpPr txBox="1">
            <a:spLocks noGrp="1"/>
          </p:cNvSpPr>
          <p:nvPr>
            <p:ph type="title"/>
          </p:nvPr>
        </p:nvSpPr>
        <p:spPr>
          <a:xfrm>
            <a:off x="311700" y="3582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Listening and Evaluating</a:t>
            </a:r>
            <a:endParaRPr/>
          </a:p>
        </p:txBody>
      </p:sp>
      <p:sp>
        <p:nvSpPr>
          <p:cNvPr id="287" name="Google Shape;287;p42"/>
          <p:cNvSpPr txBox="1">
            <a:spLocks noGrp="1"/>
          </p:cNvSpPr>
          <p:nvPr>
            <p:ph type="body" idx="1"/>
          </p:nvPr>
        </p:nvSpPr>
        <p:spPr>
          <a:xfrm>
            <a:off x="311700" y="1267550"/>
            <a:ext cx="8520600" cy="8313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650" b="1">
                <a:solidFill>
                  <a:schemeClr val="lt1"/>
                </a:solidFill>
              </a:rPr>
              <a:t>How are these two English Madrigals similar to </a:t>
            </a:r>
            <a:r>
              <a:rPr lang="en" sz="1650" b="1" i="1">
                <a:solidFill>
                  <a:schemeClr val="lt1"/>
                </a:solidFill>
              </a:rPr>
              <a:t>Weep, O Mine Eyes?</a:t>
            </a:r>
            <a:endParaRPr sz="1650" b="1" i="1">
              <a:solidFill>
                <a:schemeClr val="lt1"/>
              </a:solidFill>
            </a:endParaRPr>
          </a:p>
          <a:p>
            <a:pPr marL="0" lvl="0" indent="0" algn="l" rtl="0">
              <a:spcBef>
                <a:spcPts val="1600"/>
              </a:spcBef>
              <a:spcAft>
                <a:spcPts val="1600"/>
              </a:spcAft>
              <a:buNone/>
            </a:pPr>
            <a:endParaRPr sz="1650" b="1">
              <a:solidFill>
                <a:schemeClr val="lt1"/>
              </a:solidFill>
            </a:endParaRPr>
          </a:p>
        </p:txBody>
      </p:sp>
      <p:sp>
        <p:nvSpPr>
          <p:cNvPr id="288" name="Google Shape;288;p42"/>
          <p:cNvSpPr/>
          <p:nvPr/>
        </p:nvSpPr>
        <p:spPr>
          <a:xfrm>
            <a:off x="324550" y="2791175"/>
            <a:ext cx="7930500" cy="831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2"/>
          <p:cNvSpPr txBox="1">
            <a:spLocks noGrp="1"/>
          </p:cNvSpPr>
          <p:nvPr>
            <p:ph type="body" idx="1"/>
          </p:nvPr>
        </p:nvSpPr>
        <p:spPr>
          <a:xfrm>
            <a:off x="311700" y="2873400"/>
            <a:ext cx="8520600" cy="8313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650" b="1">
                <a:solidFill>
                  <a:schemeClr val="lt1"/>
                </a:solidFill>
              </a:rPr>
              <a:t>How are they different from </a:t>
            </a:r>
            <a:r>
              <a:rPr lang="en" sz="1650" b="1" i="1">
                <a:solidFill>
                  <a:schemeClr val="lt1"/>
                </a:solidFill>
              </a:rPr>
              <a:t>Weep, O Mine Eyes?</a:t>
            </a:r>
            <a:endParaRPr sz="1650" b="1" i="1">
              <a:solidFill>
                <a:schemeClr val="lt1"/>
              </a:solidFill>
            </a:endParaRPr>
          </a:p>
          <a:p>
            <a:pPr marL="0" lvl="0" indent="0" algn="l" rtl="0">
              <a:spcBef>
                <a:spcPts val="1600"/>
              </a:spcBef>
              <a:spcAft>
                <a:spcPts val="1600"/>
              </a:spcAft>
              <a:buNone/>
            </a:pPr>
            <a:endParaRPr sz="1650" b="1">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Background</a:t>
            </a:r>
            <a:endParaRPr/>
          </a:p>
        </p:txBody>
      </p:sp>
      <p:sp>
        <p:nvSpPr>
          <p:cNvPr id="84" name="Google Shape;84;p16"/>
          <p:cNvSpPr txBox="1">
            <a:spLocks noGrp="1"/>
          </p:cNvSpPr>
          <p:nvPr>
            <p:ph type="subTitle" idx="1"/>
          </p:nvPr>
        </p:nvSpPr>
        <p:spPr>
          <a:xfrm>
            <a:off x="265500" y="2769000"/>
            <a:ext cx="4045200" cy="228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Includes Sections on:</a:t>
            </a:r>
            <a:br>
              <a:rPr lang="en"/>
            </a:br>
            <a:r>
              <a:rPr lang="en"/>
              <a:t>The Composer</a:t>
            </a:r>
            <a:br>
              <a:rPr lang="en"/>
            </a:br>
            <a:r>
              <a:rPr lang="en"/>
              <a:t>The Geographical Region</a:t>
            </a:r>
            <a:endParaRPr/>
          </a:p>
          <a:p>
            <a:pPr marL="0" lvl="0" indent="0" algn="ctr" rtl="0">
              <a:spcBef>
                <a:spcPts val="0"/>
              </a:spcBef>
              <a:spcAft>
                <a:spcPts val="0"/>
              </a:spcAft>
              <a:buNone/>
            </a:pPr>
            <a:r>
              <a:rPr lang="en"/>
              <a:t>The Musical Stylistic Period</a:t>
            </a:r>
            <a:endParaRPr/>
          </a:p>
          <a:p>
            <a:pPr marL="0" lvl="0" indent="0" algn="ctr" rtl="0">
              <a:spcBef>
                <a:spcPts val="0"/>
              </a:spcBef>
              <a:spcAft>
                <a:spcPts val="0"/>
              </a:spcAft>
              <a:buNone/>
            </a:pPr>
            <a:r>
              <a:rPr lang="en"/>
              <a:t>The  Composition</a:t>
            </a:r>
            <a:endParaRPr/>
          </a:p>
          <a:p>
            <a:pPr marL="0" lvl="0" indent="0" algn="ctr" rtl="0">
              <a:spcBef>
                <a:spcPts val="0"/>
              </a:spcBef>
              <a:spcAft>
                <a:spcPts val="0"/>
              </a:spcAft>
              <a:buNone/>
            </a:pPr>
            <a:endParaRPr/>
          </a:p>
        </p:txBody>
      </p:sp>
      <p:sp>
        <p:nvSpPr>
          <p:cNvPr id="85" name="Google Shape;85;p1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Lesson # 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About the Composer</a:t>
            </a:r>
            <a:endParaRPr/>
          </a:p>
        </p:txBody>
      </p:sp>
      <p:sp>
        <p:nvSpPr>
          <p:cNvPr id="91" name="Google Shape;91;p17"/>
          <p:cNvSpPr txBox="1">
            <a:spLocks noGrp="1"/>
          </p:cNvSpPr>
          <p:nvPr>
            <p:ph type="body" idx="1"/>
          </p:nvPr>
        </p:nvSpPr>
        <p:spPr>
          <a:xfrm>
            <a:off x="311700" y="1225225"/>
            <a:ext cx="57060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Hardly anything is known about the life of English Renaissance composer</a:t>
            </a:r>
            <a:r>
              <a:rPr lang="en" b="1"/>
              <a:t> John Bennet</a:t>
            </a:r>
            <a:r>
              <a:rPr lang="en"/>
              <a:t>.  He was born into a wealthy family in the town of Abingdon, which is just south of Oxford in England.  As a choirboy, he began learning about music at a very young age.  His high position in local society allowed him to write music for nobles and aristocracy.  Bennet even wrote a piece for Queen Elizabeth. </a:t>
            </a:r>
            <a:endParaRPr/>
          </a:p>
          <a:p>
            <a:pPr marL="0" lvl="0" indent="0" algn="l" rtl="0">
              <a:spcBef>
                <a:spcPts val="1600"/>
              </a:spcBef>
              <a:spcAft>
                <a:spcPts val="1600"/>
              </a:spcAft>
              <a:buNone/>
            </a:pPr>
            <a:endParaRPr/>
          </a:p>
        </p:txBody>
      </p:sp>
      <p:pic>
        <p:nvPicPr>
          <p:cNvPr id="92" name="Google Shape;92;p17"/>
          <p:cNvPicPr preferRelativeResize="0"/>
          <p:nvPr/>
        </p:nvPicPr>
        <p:blipFill>
          <a:blip r:embed="rId3">
            <a:alphaModFix/>
          </a:blip>
          <a:stretch>
            <a:fillRect/>
          </a:stretch>
        </p:blipFill>
        <p:spPr>
          <a:xfrm>
            <a:off x="6397700" y="1228725"/>
            <a:ext cx="2325875" cy="2981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217150"/>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Oxfordshire, England</a:t>
            </a:r>
            <a:endParaRPr/>
          </a:p>
        </p:txBody>
      </p:sp>
      <p:pic>
        <p:nvPicPr>
          <p:cNvPr id="98" name="Google Shape;98;p18" descr="GREAT BRITAIN: OXFORD (Oxfordshire, England, UK)&#10;#Oxford, #Oxfordcity, #UniversityofOxford, #architectureoxford, #Оксфорд&#10;&#10;Oxford is a university city in Oxfordshire, England, with a population of 155,000.&#10;It is 56 miles (90 km) northwest of London, 64 miles (103 km) from Birmingham and 24 miles (39 km) from Reading by road. &#10;&#10;The city is home to the University of Oxford, the oldest in the English-speaking world, and has buildings in every style of English architecture from late Anglo-Saxon. Oxford's industries include motor manufacturing, education, publishing, information technology and science. &#10;&#10;The University of Oxford is first mentioned in 12th-century records. Of the hundreds of aularian houses that sprang up across the city, only St Edmund Hall (c. 1225) remains. What put an end to the halls was the emergence of colleges. &#10;&#10;Oxford's earliest colleges were University College (1249), Balliol (1263) and Merton (1264). These colleges were established at a time when Europeans were starting to translate the writings of Greek philosophers. These writings challenged European ideology, inspiring scientific discoveries and advancements in the arts, as society began to see itself in a new way. &#10;&#10;These colleges at Oxford were supported by the Church in the hope of reconciling Greek philosophy and Christian theology. The relationship between &quot;town and gown&quot; has often been uneasy – as many as 93 students and townspeople were killed in the St Scholastica Day Riot of 1355. &#10;&#10;&#10;The sweating sickness epidemic in 1517 was particularly devastating to Oxford and Cambridge where it killed half of both cities' populations, including many students and dons.&#10;&#10;&#10;Christ Church Cathedral, Oxford is unique in combining a college chapel and a cathedral in one foundation. Originally the Priory Church of St Frideswide, the building was extended and incorporated into the structure of the Cardinal's College shortly before its refounding as Christ Church in 1546, since when it has functioned as the cathedral of the Diocese of Oxford. &#10;&#10;&#10;The Oxford Martyrs were tried for heresy in 1555 and subsequently burnt at the stake, on what is now Broad Street, for their religious beliefs and teachings. The three martyrs were the bishops Hugh Latimer and Nicholas Ridley, and the archbishop Thomas Cranmer. The Martyrs' Memorial stands nearby, round the corner to the north on St. Giles.&#10;&#10;© Filmed on 19 November 2012" title="GREAT BRITAIN: OXFORD (Oxfordshire, England, UK) #Oxford, #UniversityofOxford,">
            <a:hlinkClick r:id="rId3"/>
          </p:cNvPr>
          <p:cNvPicPr preferRelativeResize="0"/>
          <p:nvPr/>
        </p:nvPicPr>
        <p:blipFill>
          <a:blip r:embed="rId4">
            <a:alphaModFix/>
          </a:blip>
          <a:stretch>
            <a:fillRect/>
          </a:stretch>
        </p:blipFill>
        <p:spPr>
          <a:xfrm>
            <a:off x="2451400" y="1186000"/>
            <a:ext cx="4572000" cy="3429000"/>
          </a:xfrm>
          <a:prstGeom prst="rect">
            <a:avLst/>
          </a:prstGeom>
          <a:noFill/>
          <a:ln>
            <a:noFill/>
          </a:ln>
        </p:spPr>
      </p:pic>
      <p:sp>
        <p:nvSpPr>
          <p:cNvPr id="99" name="Google Shape;99;p18"/>
          <p:cNvSpPr txBox="1"/>
          <p:nvPr/>
        </p:nvSpPr>
        <p:spPr>
          <a:xfrm>
            <a:off x="2929050" y="4675200"/>
            <a:ext cx="3000000" cy="315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50">
                <a:solidFill>
                  <a:srgbClr val="030303"/>
                </a:solidFill>
                <a:latin typeface="Open Sans"/>
                <a:ea typeface="Open Sans"/>
                <a:cs typeface="Open Sans"/>
                <a:sym typeface="Open Sans"/>
              </a:rPr>
              <a:t>Courtesy of YouTube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English Madrigal</a:t>
            </a:r>
            <a:endParaRPr/>
          </a:p>
        </p:txBody>
      </p:sp>
      <p:sp>
        <p:nvSpPr>
          <p:cNvPr id="105" name="Google Shape;105;p19"/>
          <p:cNvSpPr txBox="1">
            <a:spLocks noGrp="1"/>
          </p:cNvSpPr>
          <p:nvPr>
            <p:ph type="body" idx="1"/>
          </p:nvPr>
        </p:nvSpPr>
        <p:spPr>
          <a:xfrm>
            <a:off x="311700" y="1225225"/>
            <a:ext cx="42603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English </a:t>
            </a:r>
            <a:r>
              <a:rPr lang="en" b="1"/>
              <a:t>madrigal</a:t>
            </a:r>
            <a:r>
              <a:rPr lang="en"/>
              <a:t> was a part song for multiple voices written during the </a:t>
            </a:r>
            <a:r>
              <a:rPr lang="en" b="1"/>
              <a:t>Renaissance</a:t>
            </a:r>
            <a:r>
              <a:rPr lang="en"/>
              <a:t> period.  The number of voices in a madrigal ranged from 2-8.  Madrigals were </a:t>
            </a:r>
            <a:r>
              <a:rPr lang="en" b="1"/>
              <a:t>secular</a:t>
            </a:r>
            <a:r>
              <a:rPr lang="en"/>
              <a:t> in nature, meaning that the texts were not religious.  </a:t>
            </a:r>
            <a:endParaRPr/>
          </a:p>
          <a:p>
            <a:pPr marL="0" lvl="0" indent="0" algn="l" rtl="0">
              <a:spcBef>
                <a:spcPts val="1600"/>
              </a:spcBef>
              <a:spcAft>
                <a:spcPts val="1600"/>
              </a:spcAft>
              <a:buNone/>
            </a:pPr>
            <a:endParaRPr/>
          </a:p>
        </p:txBody>
      </p:sp>
      <p:sp>
        <p:nvSpPr>
          <p:cNvPr id="106" name="Google Shape;106;p19"/>
          <p:cNvSpPr txBox="1"/>
          <p:nvPr/>
        </p:nvSpPr>
        <p:spPr>
          <a:xfrm>
            <a:off x="5080475" y="4568075"/>
            <a:ext cx="73410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latin typeface="Open Sans"/>
                <a:ea typeface="Open Sans"/>
                <a:cs typeface="Open Sans"/>
                <a:sym typeface="Open Sans"/>
              </a:rPr>
              <a:t>Oxfordshire, England</a:t>
            </a:r>
            <a:endParaRPr sz="1100" i="1">
              <a:latin typeface="Open Sans"/>
              <a:ea typeface="Open Sans"/>
              <a:cs typeface="Open Sans"/>
              <a:sym typeface="Open Sans"/>
            </a:endParaRPr>
          </a:p>
        </p:txBody>
      </p:sp>
      <p:pic>
        <p:nvPicPr>
          <p:cNvPr id="107" name="Google Shape;107;p19"/>
          <p:cNvPicPr preferRelativeResize="0"/>
          <p:nvPr/>
        </p:nvPicPr>
        <p:blipFill>
          <a:blip r:embed="rId3">
            <a:alphaModFix/>
          </a:blip>
          <a:stretch>
            <a:fillRect/>
          </a:stretch>
        </p:blipFill>
        <p:spPr>
          <a:xfrm>
            <a:off x="5215050" y="1225225"/>
            <a:ext cx="2760494" cy="3354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English Madrigal</a:t>
            </a:r>
            <a:endParaRPr/>
          </a:p>
        </p:txBody>
      </p:sp>
      <p:sp>
        <p:nvSpPr>
          <p:cNvPr id="113" name="Google Shape;113;p20"/>
          <p:cNvSpPr txBox="1">
            <a:spLocks noGrp="1"/>
          </p:cNvSpPr>
          <p:nvPr>
            <p:ph type="body" idx="1"/>
          </p:nvPr>
        </p:nvSpPr>
        <p:spPr>
          <a:xfrm>
            <a:off x="311700" y="1225225"/>
            <a:ext cx="42603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Madrigals originated in Italy in the early 16th century.  They became popular after Nicholas Yonge published </a:t>
            </a:r>
            <a:r>
              <a:rPr lang="en" i="1"/>
              <a:t>Musica Transalpina</a:t>
            </a:r>
            <a:r>
              <a:rPr lang="en"/>
              <a:t>, a collection of Italian madrigals with English translations, in 1588.</a:t>
            </a:r>
            <a:endParaRPr/>
          </a:p>
          <a:p>
            <a:pPr marL="0" lvl="0" indent="0" algn="l" rtl="0">
              <a:spcBef>
                <a:spcPts val="1600"/>
              </a:spcBef>
              <a:spcAft>
                <a:spcPts val="1600"/>
              </a:spcAft>
              <a:buNone/>
            </a:pPr>
            <a:endParaRPr/>
          </a:p>
        </p:txBody>
      </p:sp>
      <p:sp>
        <p:nvSpPr>
          <p:cNvPr id="114" name="Google Shape;114;p20"/>
          <p:cNvSpPr txBox="1"/>
          <p:nvPr/>
        </p:nvSpPr>
        <p:spPr>
          <a:xfrm>
            <a:off x="5080475" y="4568075"/>
            <a:ext cx="73410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latin typeface="Open Sans"/>
                <a:ea typeface="Open Sans"/>
                <a:cs typeface="Open Sans"/>
                <a:sym typeface="Open Sans"/>
              </a:rPr>
              <a:t>Musica Transalpina</a:t>
            </a:r>
            <a:endParaRPr sz="1100" i="1">
              <a:latin typeface="Open Sans"/>
              <a:ea typeface="Open Sans"/>
              <a:cs typeface="Open Sans"/>
              <a:sym typeface="Open Sans"/>
            </a:endParaRPr>
          </a:p>
        </p:txBody>
      </p:sp>
      <p:pic>
        <p:nvPicPr>
          <p:cNvPr id="115" name="Google Shape;115;p20"/>
          <p:cNvPicPr preferRelativeResize="0"/>
          <p:nvPr/>
        </p:nvPicPr>
        <p:blipFill>
          <a:blip r:embed="rId3">
            <a:alphaModFix/>
          </a:blip>
          <a:stretch>
            <a:fillRect/>
          </a:stretch>
        </p:blipFill>
        <p:spPr>
          <a:xfrm>
            <a:off x="5244025" y="1013725"/>
            <a:ext cx="2483386" cy="35543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265500" y="134752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Renaissance Period</a:t>
            </a:r>
            <a:endParaRPr/>
          </a:p>
          <a:p>
            <a:pPr marL="0" lvl="0" indent="0" algn="ctr" rtl="0">
              <a:spcBef>
                <a:spcPts val="0"/>
              </a:spcBef>
              <a:spcAft>
                <a:spcPts val="0"/>
              </a:spcAft>
              <a:buNone/>
            </a:pPr>
            <a:r>
              <a:rPr lang="en"/>
              <a:t>1450-1600</a:t>
            </a:r>
            <a:endParaRPr/>
          </a:p>
        </p:txBody>
      </p:sp>
      <p:sp>
        <p:nvSpPr>
          <p:cNvPr id="121" name="Google Shape;121;p21"/>
          <p:cNvSpPr/>
          <p:nvPr/>
        </p:nvSpPr>
        <p:spPr>
          <a:xfrm>
            <a:off x="5630450" y="311850"/>
            <a:ext cx="197700" cy="4550100"/>
          </a:xfrm>
          <a:prstGeom prst="downArrow">
            <a:avLst>
              <a:gd name="adj1" fmla="val 50000"/>
              <a:gd name="adj2"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1"/>
          <p:cNvSpPr txBox="1"/>
          <p:nvPr/>
        </p:nvSpPr>
        <p:spPr>
          <a:xfrm>
            <a:off x="5965250" y="441300"/>
            <a:ext cx="2487300" cy="429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200" b="1">
                <a:solidFill>
                  <a:schemeClr val="accent1"/>
                </a:solidFill>
                <a:latin typeface="Roboto"/>
                <a:ea typeface="Roboto"/>
                <a:cs typeface="Roboto"/>
                <a:sym typeface="Roboto"/>
              </a:rPr>
              <a:t>Medieval Period (800-1450)</a:t>
            </a: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r>
              <a:rPr lang="en" sz="1200" b="1">
                <a:solidFill>
                  <a:schemeClr val="lt1"/>
                </a:solidFill>
                <a:latin typeface="Roboto"/>
                <a:ea typeface="Roboto"/>
                <a:cs typeface="Roboto"/>
                <a:sym typeface="Roboto"/>
              </a:rPr>
              <a:t>Renaissance Period (1450-1600)</a:t>
            </a:r>
            <a:endParaRPr sz="1200" b="1">
              <a:solidFill>
                <a:schemeClr val="l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rgbClr val="FFFFFF"/>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rgbClr val="FFFFFF"/>
              </a:solidFill>
              <a:latin typeface="Roboto"/>
              <a:ea typeface="Roboto"/>
              <a:cs typeface="Roboto"/>
              <a:sym typeface="Roboto"/>
            </a:endParaRPr>
          </a:p>
          <a:p>
            <a:pPr marL="0" lvl="0" indent="0" algn="r" rtl="0">
              <a:lnSpc>
                <a:spcPct val="115000"/>
              </a:lnSpc>
              <a:spcBef>
                <a:spcPts val="300"/>
              </a:spcBef>
              <a:spcAft>
                <a:spcPts val="0"/>
              </a:spcAft>
              <a:buNone/>
            </a:pPr>
            <a:r>
              <a:rPr lang="en" sz="1200" b="1">
                <a:solidFill>
                  <a:schemeClr val="accent1"/>
                </a:solidFill>
                <a:latin typeface="Roboto"/>
                <a:ea typeface="Roboto"/>
                <a:cs typeface="Roboto"/>
                <a:sym typeface="Roboto"/>
              </a:rPr>
              <a:t>Baroque Period (1600-1750)</a:t>
            </a: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rgbClr val="FFFFFF"/>
              </a:solidFill>
              <a:latin typeface="Roboto"/>
              <a:ea typeface="Roboto"/>
              <a:cs typeface="Roboto"/>
              <a:sym typeface="Roboto"/>
            </a:endParaRPr>
          </a:p>
          <a:p>
            <a:pPr marL="0" lvl="0" indent="0" algn="r" rtl="0">
              <a:lnSpc>
                <a:spcPct val="115000"/>
              </a:lnSpc>
              <a:spcBef>
                <a:spcPts val="300"/>
              </a:spcBef>
              <a:spcAft>
                <a:spcPts val="0"/>
              </a:spcAft>
              <a:buNone/>
            </a:pPr>
            <a:r>
              <a:rPr lang="en" sz="1200" b="1">
                <a:solidFill>
                  <a:schemeClr val="accent1"/>
                </a:solidFill>
                <a:latin typeface="Roboto"/>
                <a:ea typeface="Roboto"/>
                <a:cs typeface="Roboto"/>
                <a:sym typeface="Roboto"/>
              </a:rPr>
              <a:t>Classical Period (1750-1820)</a:t>
            </a: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r>
              <a:rPr lang="en" sz="1200" b="1">
                <a:solidFill>
                  <a:schemeClr val="accent1"/>
                </a:solidFill>
                <a:latin typeface="Roboto"/>
                <a:ea typeface="Roboto"/>
                <a:cs typeface="Roboto"/>
                <a:sym typeface="Roboto"/>
              </a:rPr>
              <a:t>Romantic Period (1820-1910)</a:t>
            </a: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r>
              <a:rPr lang="en" sz="1200" b="1">
                <a:solidFill>
                  <a:schemeClr val="accent1"/>
                </a:solidFill>
                <a:latin typeface="Roboto"/>
                <a:ea typeface="Roboto"/>
                <a:cs typeface="Roboto"/>
                <a:sym typeface="Roboto"/>
              </a:rPr>
              <a:t>Modern Period (1910-present)</a:t>
            </a:r>
            <a:endParaRPr sz="1200" b="1">
              <a:solidFill>
                <a:schemeClr val="accent1"/>
              </a:solidFill>
              <a:latin typeface="Roboto"/>
              <a:ea typeface="Roboto"/>
              <a:cs typeface="Roboto"/>
              <a:sym typeface="Roboto"/>
            </a:endParaRPr>
          </a:p>
          <a:p>
            <a:pPr marL="0" lvl="0" indent="0" algn="r" rtl="0">
              <a:spcBef>
                <a:spcPts val="300"/>
              </a:spcBef>
              <a:spcAft>
                <a:spcPts val="0"/>
              </a:spcAft>
              <a:buClr>
                <a:schemeClr val="dk1"/>
              </a:buClr>
              <a:buSzPts val="1100"/>
              <a:buFont typeface="Arial"/>
              <a:buNone/>
            </a:pPr>
            <a:endParaRPr sz="2400" b="1">
              <a:solidFill>
                <a:srgbClr val="FFFFFF"/>
              </a:solidFill>
              <a:latin typeface="Economica"/>
              <a:ea typeface="Economica"/>
              <a:cs typeface="Economica"/>
              <a:sym typeface="Economica"/>
            </a:endParaRPr>
          </a:p>
        </p:txBody>
      </p:sp>
      <p:sp>
        <p:nvSpPr>
          <p:cNvPr id="123" name="Google Shape;123;p21"/>
          <p:cNvSpPr/>
          <p:nvPr/>
        </p:nvSpPr>
        <p:spPr>
          <a:xfrm rot="10800000" flipH="1">
            <a:off x="5695950" y="608625"/>
            <a:ext cx="329100" cy="4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1"/>
          <p:cNvSpPr/>
          <p:nvPr/>
        </p:nvSpPr>
        <p:spPr>
          <a:xfrm rot="10800000" flipH="1">
            <a:off x="5695950" y="1846875"/>
            <a:ext cx="329100" cy="4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1"/>
          <p:cNvSpPr/>
          <p:nvPr/>
        </p:nvSpPr>
        <p:spPr>
          <a:xfrm rot="10800000" flipH="1">
            <a:off x="5695950" y="2587752"/>
            <a:ext cx="329100" cy="4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1"/>
          <p:cNvSpPr/>
          <p:nvPr/>
        </p:nvSpPr>
        <p:spPr>
          <a:xfrm rot="10800000" flipH="1">
            <a:off x="5695950" y="3085125"/>
            <a:ext cx="329100" cy="4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1"/>
          <p:cNvSpPr/>
          <p:nvPr/>
        </p:nvSpPr>
        <p:spPr>
          <a:xfrm rot="10800000" flipH="1">
            <a:off x="5695950" y="3582500"/>
            <a:ext cx="329100" cy="4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1"/>
          <p:cNvSpPr/>
          <p:nvPr/>
        </p:nvSpPr>
        <p:spPr>
          <a:xfrm rot="10800000" flipH="1">
            <a:off x="5695950" y="4079875"/>
            <a:ext cx="329100" cy="4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1184</Words>
  <Application>Microsoft Macintosh PowerPoint</Application>
  <PresentationFormat>On-screen Show (16:9)</PresentationFormat>
  <Paragraphs>138</Paragraphs>
  <Slides>30</Slides>
  <Notes>30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Open Sans</vt:lpstr>
      <vt:lpstr>Economica</vt:lpstr>
      <vt:lpstr>Roboto</vt:lpstr>
      <vt:lpstr>Arial</vt:lpstr>
      <vt:lpstr>Luxe</vt:lpstr>
      <vt:lpstr>PowerPoint Presentation</vt:lpstr>
      <vt:lpstr>PowerPoint Presentation</vt:lpstr>
      <vt:lpstr>Weep, O Mine Eyes</vt:lpstr>
      <vt:lpstr>Background</vt:lpstr>
      <vt:lpstr>About the Composer</vt:lpstr>
      <vt:lpstr>Oxfordshire, England</vt:lpstr>
      <vt:lpstr>The English Madrigal</vt:lpstr>
      <vt:lpstr>The English Madrigal</vt:lpstr>
      <vt:lpstr>The Renaissance Period 1450-1600</vt:lpstr>
      <vt:lpstr>The Renaissance Period</vt:lpstr>
      <vt:lpstr>The Renaissance Period Musical Characteristics</vt:lpstr>
      <vt:lpstr>The Composition</vt:lpstr>
      <vt:lpstr>Music Theory</vt:lpstr>
      <vt:lpstr>Music Theory</vt:lpstr>
      <vt:lpstr>Music Theory</vt:lpstr>
      <vt:lpstr>Music Theory</vt:lpstr>
      <vt:lpstr>Music Theory</vt:lpstr>
      <vt:lpstr>Music Theory</vt:lpstr>
      <vt:lpstr>Music Theory</vt:lpstr>
      <vt:lpstr>Music Theory</vt:lpstr>
      <vt:lpstr>Music Theory</vt:lpstr>
      <vt:lpstr>Vocal Technique</vt:lpstr>
      <vt:lpstr>Vocal Technique</vt:lpstr>
      <vt:lpstr>Vocal Technique</vt:lpstr>
      <vt:lpstr>Vocal Technique</vt:lpstr>
      <vt:lpstr>Listening and Evaluating</vt:lpstr>
      <vt:lpstr>Listening and Evaluating</vt:lpstr>
      <vt:lpstr>Listening and Evaluating</vt:lpstr>
      <vt:lpstr>Listening and Evaluating</vt:lpstr>
      <vt:lpstr>Listening and Evaluating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Frizzell, J.D.</cp:lastModifiedBy>
  <cp:revision>1</cp:revision>
  <dcterms:modified xsi:type="dcterms:W3CDTF">2020-08-26T15:56:54Z</dcterms:modified>
</cp:coreProperties>
</file>