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Montserrat" pitchFamily="2" charset="77"/>
      <p:regular r:id="rId30"/>
      <p:bold r:id="rId31"/>
      <p:italic r:id="rId32"/>
      <p:boldItalic r:id="rId33"/>
    </p:embeddedFont>
    <p:embeddedFont>
      <p:font typeface="Oswald" panose="02000503000000000000" pitchFamily="2" charset="0"/>
      <p:regular r:id="rId34"/>
      <p:bold r:id="rId35"/>
    </p:embeddedFont>
    <p:embeddedFont>
      <p:font typeface="Playfair Display" pitchFamily="2" charset="77"/>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55"/>
  </p:normalViewPr>
  <p:slideViewPr>
    <p:cSldViewPr snapToGrid="0">
      <p:cViewPr>
        <p:scale>
          <a:sx n="138" d="100"/>
          <a:sy n="138" d="100"/>
        </p:scale>
        <p:origin x="344" y="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9274e655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9274e655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906bd04f1c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906bd04f1c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906bd04f1c_0_6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906bd04f1c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906bd04f1c_0_6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906bd04f1c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906bd04f1c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906bd04f1c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906bd04f1c_0_6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906bd04f1c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906bd04f1c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906bd04f1c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906bd04f1c_0_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906bd04f1c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906bd04f1c_0_6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906bd04f1c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06bd04f1c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906bd04f1c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906bd04f1c_0_6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906bd04f1c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906bd04f1c_0_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906bd04f1c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906bd04f1c_0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906bd04f1c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906bd04f1c_0_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906bd04f1c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906bd04f1c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906bd04f1c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906bd04f1c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906bd04f1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906bd04f1c_0_6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906bd04f1c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906bd04f1c_0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906bd04f1c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906bd04f1c_0_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906bd04f1c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906bd04f1c_0_6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906bd04f1c_0_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906bd04f1c_0_5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906bd04f1c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906bd04f1c_0_5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906bd04f1c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0"/>
              <a:buFont typeface="Montserrat"/>
              <a:buNone/>
              <a:defRPr sz="14000">
                <a:latin typeface="Montserrat"/>
                <a:ea typeface="Montserrat"/>
                <a:cs typeface="Montserrat"/>
                <a:sym typeface="Montserrat"/>
              </a:defRPr>
            </a:lvl1pPr>
            <a:lvl2pPr lvl="1" algn="ctr" rtl="0">
              <a:spcBef>
                <a:spcPts val="0"/>
              </a:spcBef>
              <a:spcAft>
                <a:spcPts val="0"/>
              </a:spcAft>
              <a:buSzPts val="14000"/>
              <a:buFont typeface="Montserrat"/>
              <a:buNone/>
              <a:defRPr sz="14000">
                <a:latin typeface="Montserrat"/>
                <a:ea typeface="Montserrat"/>
                <a:cs typeface="Montserrat"/>
                <a:sym typeface="Montserrat"/>
              </a:defRPr>
            </a:lvl2pPr>
            <a:lvl3pPr lvl="2" algn="ctr" rtl="0">
              <a:spcBef>
                <a:spcPts val="0"/>
              </a:spcBef>
              <a:spcAft>
                <a:spcPts val="0"/>
              </a:spcAft>
              <a:buSzPts val="14000"/>
              <a:buFont typeface="Montserrat"/>
              <a:buNone/>
              <a:defRPr sz="14000">
                <a:latin typeface="Montserrat"/>
                <a:ea typeface="Montserrat"/>
                <a:cs typeface="Montserrat"/>
                <a:sym typeface="Montserrat"/>
              </a:defRPr>
            </a:lvl3pPr>
            <a:lvl4pPr lvl="3" algn="ctr" rtl="0">
              <a:spcBef>
                <a:spcPts val="0"/>
              </a:spcBef>
              <a:spcAft>
                <a:spcPts val="0"/>
              </a:spcAft>
              <a:buSzPts val="14000"/>
              <a:buFont typeface="Montserrat"/>
              <a:buNone/>
              <a:defRPr sz="14000">
                <a:latin typeface="Montserrat"/>
                <a:ea typeface="Montserrat"/>
                <a:cs typeface="Montserrat"/>
                <a:sym typeface="Montserrat"/>
              </a:defRPr>
            </a:lvl4pPr>
            <a:lvl5pPr lvl="4" algn="ctr" rtl="0">
              <a:spcBef>
                <a:spcPts val="0"/>
              </a:spcBef>
              <a:spcAft>
                <a:spcPts val="0"/>
              </a:spcAft>
              <a:buSzPts val="14000"/>
              <a:buFont typeface="Montserrat"/>
              <a:buNone/>
              <a:defRPr sz="14000">
                <a:latin typeface="Montserrat"/>
                <a:ea typeface="Montserrat"/>
                <a:cs typeface="Montserrat"/>
                <a:sym typeface="Montserrat"/>
              </a:defRPr>
            </a:lvl5pPr>
            <a:lvl6pPr lvl="5" algn="ctr" rtl="0">
              <a:spcBef>
                <a:spcPts val="0"/>
              </a:spcBef>
              <a:spcAft>
                <a:spcPts val="0"/>
              </a:spcAft>
              <a:buSzPts val="14000"/>
              <a:buFont typeface="Montserrat"/>
              <a:buNone/>
              <a:defRPr sz="14000">
                <a:latin typeface="Montserrat"/>
                <a:ea typeface="Montserrat"/>
                <a:cs typeface="Montserrat"/>
                <a:sym typeface="Montserrat"/>
              </a:defRPr>
            </a:lvl6pPr>
            <a:lvl7pPr lvl="6" algn="ctr" rtl="0">
              <a:spcBef>
                <a:spcPts val="0"/>
              </a:spcBef>
              <a:spcAft>
                <a:spcPts val="0"/>
              </a:spcAft>
              <a:buSzPts val="14000"/>
              <a:buFont typeface="Montserrat"/>
              <a:buNone/>
              <a:defRPr sz="14000">
                <a:latin typeface="Montserrat"/>
                <a:ea typeface="Montserrat"/>
                <a:cs typeface="Montserrat"/>
                <a:sym typeface="Montserrat"/>
              </a:defRPr>
            </a:lvl7pPr>
            <a:lvl8pPr lvl="7" algn="ctr" rtl="0">
              <a:spcBef>
                <a:spcPts val="0"/>
              </a:spcBef>
              <a:spcAft>
                <a:spcPts val="0"/>
              </a:spcAft>
              <a:buSzPts val="14000"/>
              <a:buFont typeface="Montserrat"/>
              <a:buNone/>
              <a:defRPr sz="14000">
                <a:latin typeface="Montserrat"/>
                <a:ea typeface="Montserrat"/>
                <a:cs typeface="Montserrat"/>
                <a:sym typeface="Montserrat"/>
              </a:defRPr>
            </a:lvl8pPr>
            <a:lvl9pPr lvl="8" algn="ctr" rtl="0">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highlight>
                  <a:schemeClr val="dk1"/>
                </a:highlight>
              </a:defRPr>
            </a:lvl1pPr>
            <a:lvl2pPr marL="914400" lvl="1" indent="-317500" algn="ctr" rtl="0">
              <a:spcBef>
                <a:spcPts val="1600"/>
              </a:spcBef>
              <a:spcAft>
                <a:spcPts val="0"/>
              </a:spcAft>
              <a:buSzPts val="1400"/>
              <a:buChar char="○"/>
              <a:defRPr>
                <a:highlight>
                  <a:schemeClr val="dk1"/>
                </a:highlight>
              </a:defRPr>
            </a:lvl2pPr>
            <a:lvl3pPr marL="1371600" lvl="2" indent="-317500" algn="ctr" rtl="0">
              <a:spcBef>
                <a:spcPts val="1600"/>
              </a:spcBef>
              <a:spcAft>
                <a:spcPts val="0"/>
              </a:spcAft>
              <a:buSzPts val="1400"/>
              <a:buChar char="■"/>
              <a:defRPr>
                <a:highlight>
                  <a:schemeClr val="dk1"/>
                </a:highlight>
              </a:defRPr>
            </a:lvl3pPr>
            <a:lvl4pPr marL="1828800" lvl="3" indent="-317500" algn="ctr" rtl="0">
              <a:spcBef>
                <a:spcPts val="1600"/>
              </a:spcBef>
              <a:spcAft>
                <a:spcPts val="0"/>
              </a:spcAft>
              <a:buSzPts val="1400"/>
              <a:buChar char="●"/>
              <a:defRPr>
                <a:highlight>
                  <a:schemeClr val="dk1"/>
                </a:highlight>
              </a:defRPr>
            </a:lvl4pPr>
            <a:lvl5pPr marL="2286000" lvl="4" indent="-317500" algn="ctr" rtl="0">
              <a:spcBef>
                <a:spcPts val="1600"/>
              </a:spcBef>
              <a:spcAft>
                <a:spcPts val="0"/>
              </a:spcAft>
              <a:buSzPts val="1400"/>
              <a:buChar char="○"/>
              <a:defRPr>
                <a:highlight>
                  <a:schemeClr val="dk1"/>
                </a:highlight>
              </a:defRPr>
            </a:lvl5pPr>
            <a:lvl6pPr marL="2743200" lvl="5" indent="-317500" algn="ctr" rtl="0">
              <a:spcBef>
                <a:spcPts val="1600"/>
              </a:spcBef>
              <a:spcAft>
                <a:spcPts val="0"/>
              </a:spcAft>
              <a:buSzPts val="1400"/>
              <a:buChar char="■"/>
              <a:defRPr>
                <a:highlight>
                  <a:schemeClr val="dk1"/>
                </a:highlight>
              </a:defRPr>
            </a:lvl6pPr>
            <a:lvl7pPr marL="3200400" lvl="6" indent="-317500" algn="ctr" rtl="0">
              <a:spcBef>
                <a:spcPts val="1600"/>
              </a:spcBef>
              <a:spcAft>
                <a:spcPts val="0"/>
              </a:spcAft>
              <a:buSzPts val="1400"/>
              <a:buChar char="●"/>
              <a:defRPr>
                <a:highlight>
                  <a:schemeClr val="dk1"/>
                </a:highlight>
              </a:defRPr>
            </a:lvl7pPr>
            <a:lvl8pPr marL="3657600" lvl="7" indent="-317500" algn="ctr" rtl="0">
              <a:spcBef>
                <a:spcPts val="1600"/>
              </a:spcBef>
              <a:spcAft>
                <a:spcPts val="0"/>
              </a:spcAft>
              <a:buSzPts val="1400"/>
              <a:buChar char="○"/>
              <a:defRPr>
                <a:highlight>
                  <a:schemeClr val="dk1"/>
                </a:highlight>
              </a:defRPr>
            </a:lvl8pPr>
            <a:lvl9pPr marL="4114800" lvl="8" indent="-317500" algn="ctr" rtl="0">
              <a:spcBef>
                <a:spcPts val="1600"/>
              </a:spcBef>
              <a:spcAft>
                <a:spcPts val="160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54"/>
        <p:cNvGrpSpPr/>
        <p:nvPr/>
      </p:nvGrpSpPr>
      <p:grpSpPr>
        <a:xfrm>
          <a:off x="0" y="0"/>
          <a:ext cx="0" cy="0"/>
          <a:chOff x="0" y="0"/>
          <a:chExt cx="0" cy="0"/>
        </a:xfrm>
      </p:grpSpPr>
      <p:sp>
        <p:nvSpPr>
          <p:cNvPr id="55" name="Google Shape;55;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 name="Google Shape;56;p13"/>
          <p:cNvCxnSpPr/>
          <p:nvPr/>
        </p:nvCxnSpPr>
        <p:spPr>
          <a:xfrm>
            <a:off x="3027472" y="0"/>
            <a:ext cx="0" cy="5133300"/>
          </a:xfrm>
          <a:prstGeom prst="straightConnector1">
            <a:avLst/>
          </a:prstGeom>
          <a:noFill/>
          <a:ln w="9525" cap="flat" cmpd="sng">
            <a:solidFill>
              <a:srgbClr val="F2F2F2"/>
            </a:solidFill>
            <a:prstDash val="solid"/>
            <a:miter lim="8000"/>
            <a:headEnd type="none" w="sm" len="sm"/>
            <a:tailEnd type="none" w="sm" len="sm"/>
          </a:ln>
          <a:effectLst>
            <a:outerShdw blurRad="50800" dist="38100" algn="l" rotWithShape="0">
              <a:srgbClr val="000000">
                <a:alpha val="40000"/>
              </a:srgbClr>
            </a:outerShdw>
          </a:effectLst>
        </p:spPr>
      </p:cxnSp>
      <p:sp>
        <p:nvSpPr>
          <p:cNvPr id="57" name="Google Shape;57;p13"/>
          <p:cNvSpPr/>
          <p:nvPr/>
        </p:nvSpPr>
        <p:spPr>
          <a:xfrm>
            <a:off x="0" y="0"/>
            <a:ext cx="3048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txBox="1">
            <a:spLocks noGrp="1"/>
          </p:cNvSpPr>
          <p:nvPr>
            <p:ph type="title"/>
          </p:nvPr>
        </p:nvSpPr>
        <p:spPr>
          <a:xfrm>
            <a:off x="284100" y="307975"/>
            <a:ext cx="2479800" cy="42687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3000"/>
              <a:buNone/>
              <a:defRPr sz="3000" b="1">
                <a:solidFill>
                  <a:schemeClr val="lt1"/>
                </a:solidFill>
              </a:defRPr>
            </a:lvl1pPr>
            <a:lvl2pPr lvl="1" algn="l" rtl="0">
              <a:lnSpc>
                <a:spcPct val="100000"/>
              </a:lnSpc>
              <a:spcBef>
                <a:spcPts val="0"/>
              </a:spcBef>
              <a:spcAft>
                <a:spcPts val="0"/>
              </a:spcAft>
              <a:buClr>
                <a:schemeClr val="lt1"/>
              </a:buClr>
              <a:buSzPts val="3000"/>
              <a:buNone/>
              <a:defRPr sz="3000" b="1">
                <a:solidFill>
                  <a:schemeClr val="lt1"/>
                </a:solidFill>
              </a:defRPr>
            </a:lvl2pPr>
            <a:lvl3pPr lvl="2" algn="l" rtl="0">
              <a:lnSpc>
                <a:spcPct val="100000"/>
              </a:lnSpc>
              <a:spcBef>
                <a:spcPts val="0"/>
              </a:spcBef>
              <a:spcAft>
                <a:spcPts val="0"/>
              </a:spcAft>
              <a:buClr>
                <a:schemeClr val="lt1"/>
              </a:buClr>
              <a:buSzPts val="3000"/>
              <a:buNone/>
              <a:defRPr sz="3000" b="1">
                <a:solidFill>
                  <a:schemeClr val="lt1"/>
                </a:solidFill>
              </a:defRPr>
            </a:lvl3pPr>
            <a:lvl4pPr lvl="3" algn="l" rtl="0">
              <a:lnSpc>
                <a:spcPct val="100000"/>
              </a:lnSpc>
              <a:spcBef>
                <a:spcPts val="0"/>
              </a:spcBef>
              <a:spcAft>
                <a:spcPts val="0"/>
              </a:spcAft>
              <a:buClr>
                <a:schemeClr val="lt1"/>
              </a:buClr>
              <a:buSzPts val="3000"/>
              <a:buNone/>
              <a:defRPr sz="3000" b="1">
                <a:solidFill>
                  <a:schemeClr val="lt1"/>
                </a:solidFill>
              </a:defRPr>
            </a:lvl4pPr>
            <a:lvl5pPr lvl="4" algn="l" rtl="0">
              <a:lnSpc>
                <a:spcPct val="100000"/>
              </a:lnSpc>
              <a:spcBef>
                <a:spcPts val="0"/>
              </a:spcBef>
              <a:spcAft>
                <a:spcPts val="0"/>
              </a:spcAft>
              <a:buClr>
                <a:schemeClr val="lt1"/>
              </a:buClr>
              <a:buSzPts val="3000"/>
              <a:buNone/>
              <a:defRPr sz="3000" b="1">
                <a:solidFill>
                  <a:schemeClr val="lt1"/>
                </a:solidFill>
              </a:defRPr>
            </a:lvl5pPr>
            <a:lvl6pPr lvl="5" algn="l" rtl="0">
              <a:lnSpc>
                <a:spcPct val="100000"/>
              </a:lnSpc>
              <a:spcBef>
                <a:spcPts val="0"/>
              </a:spcBef>
              <a:spcAft>
                <a:spcPts val="0"/>
              </a:spcAft>
              <a:buClr>
                <a:schemeClr val="lt1"/>
              </a:buClr>
              <a:buSzPts val="3000"/>
              <a:buNone/>
              <a:defRPr sz="3000" b="1">
                <a:solidFill>
                  <a:schemeClr val="lt1"/>
                </a:solidFill>
              </a:defRPr>
            </a:lvl6pPr>
            <a:lvl7pPr lvl="6" algn="l" rtl="0">
              <a:lnSpc>
                <a:spcPct val="100000"/>
              </a:lnSpc>
              <a:spcBef>
                <a:spcPts val="0"/>
              </a:spcBef>
              <a:spcAft>
                <a:spcPts val="0"/>
              </a:spcAft>
              <a:buClr>
                <a:schemeClr val="lt1"/>
              </a:buClr>
              <a:buSzPts val="3000"/>
              <a:buNone/>
              <a:defRPr sz="3000" b="1">
                <a:solidFill>
                  <a:schemeClr val="lt1"/>
                </a:solidFill>
              </a:defRPr>
            </a:lvl7pPr>
            <a:lvl8pPr lvl="7" algn="l" rtl="0">
              <a:lnSpc>
                <a:spcPct val="100000"/>
              </a:lnSpc>
              <a:spcBef>
                <a:spcPts val="0"/>
              </a:spcBef>
              <a:spcAft>
                <a:spcPts val="0"/>
              </a:spcAft>
              <a:buClr>
                <a:schemeClr val="lt1"/>
              </a:buClr>
              <a:buSzPts val="3000"/>
              <a:buNone/>
              <a:defRPr sz="3000" b="1">
                <a:solidFill>
                  <a:schemeClr val="lt1"/>
                </a:solidFill>
              </a:defRPr>
            </a:lvl8pPr>
            <a:lvl9pPr lvl="8" algn="l" rtl="0">
              <a:lnSpc>
                <a:spcPct val="100000"/>
              </a:lnSpc>
              <a:spcBef>
                <a:spcPts val="0"/>
              </a:spcBef>
              <a:spcAft>
                <a:spcPts val="0"/>
              </a:spcAft>
              <a:buClr>
                <a:schemeClr val="lt1"/>
              </a:buClr>
              <a:buSzPts val="3000"/>
              <a:buNone/>
              <a:defRPr sz="3000" b="1">
                <a:solidFill>
                  <a:schemeClr val="lt1"/>
                </a:solidFill>
              </a:defRPr>
            </a:lvl9pPr>
          </a:lstStyle>
          <a:p>
            <a:endParaRPr/>
          </a:p>
        </p:txBody>
      </p:sp>
      <p:sp>
        <p:nvSpPr>
          <p:cNvPr id="59" name="Google Shape;59;p13"/>
          <p:cNvSpPr txBox="1">
            <a:spLocks noGrp="1"/>
          </p:cNvSpPr>
          <p:nvPr>
            <p:ph type="body" idx="1"/>
          </p:nvPr>
        </p:nvSpPr>
        <p:spPr>
          <a:xfrm>
            <a:off x="3381100" y="307975"/>
            <a:ext cx="5451300" cy="4268700"/>
          </a:xfrm>
          <a:prstGeom prst="rect">
            <a:avLst/>
          </a:prstGeom>
          <a:noFill/>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Clr>
                <a:schemeClr val="dk2"/>
              </a:buClr>
              <a:buSzPts val="1800"/>
              <a:buChar char="●"/>
              <a:defRPr sz="1800">
                <a:solidFill>
                  <a:schemeClr val="dk2"/>
                </a:solidFill>
              </a:defRPr>
            </a:lvl1pPr>
            <a:lvl2pPr marL="914400" lvl="1" indent="-317500" algn="l" rtl="0">
              <a:lnSpc>
                <a:spcPct val="115000"/>
              </a:lnSpc>
              <a:spcBef>
                <a:spcPts val="1600"/>
              </a:spcBef>
              <a:spcAft>
                <a:spcPts val="0"/>
              </a:spcAft>
              <a:buClr>
                <a:schemeClr val="dk2"/>
              </a:buClr>
              <a:buSzPts val="1400"/>
              <a:buChar char="○"/>
              <a:defRPr sz="1400">
                <a:solidFill>
                  <a:schemeClr val="dk2"/>
                </a:solidFill>
              </a:defRPr>
            </a:lvl2pPr>
            <a:lvl3pPr marL="1371600" lvl="2" indent="-317500" algn="l" rtl="0">
              <a:lnSpc>
                <a:spcPct val="115000"/>
              </a:lnSpc>
              <a:spcBef>
                <a:spcPts val="1600"/>
              </a:spcBef>
              <a:spcAft>
                <a:spcPts val="0"/>
              </a:spcAft>
              <a:buClr>
                <a:schemeClr val="dk2"/>
              </a:buClr>
              <a:buSzPts val="1400"/>
              <a:buChar char="■"/>
              <a:defRPr sz="1400">
                <a:solidFill>
                  <a:schemeClr val="dk2"/>
                </a:solidFill>
              </a:defRPr>
            </a:lvl3pPr>
            <a:lvl4pPr marL="1828800" lvl="3" indent="-317500" algn="l" rtl="0">
              <a:lnSpc>
                <a:spcPct val="115000"/>
              </a:lnSpc>
              <a:spcBef>
                <a:spcPts val="1600"/>
              </a:spcBef>
              <a:spcAft>
                <a:spcPts val="0"/>
              </a:spcAft>
              <a:buClr>
                <a:schemeClr val="dk2"/>
              </a:buClr>
              <a:buSzPts val="1400"/>
              <a:buChar char="●"/>
              <a:defRPr sz="1400">
                <a:solidFill>
                  <a:schemeClr val="dk2"/>
                </a:solidFill>
              </a:defRPr>
            </a:lvl4pPr>
            <a:lvl5pPr marL="2286000" lvl="4" indent="-317500" algn="l" rtl="0">
              <a:lnSpc>
                <a:spcPct val="115000"/>
              </a:lnSpc>
              <a:spcBef>
                <a:spcPts val="1600"/>
              </a:spcBef>
              <a:spcAft>
                <a:spcPts val="0"/>
              </a:spcAft>
              <a:buClr>
                <a:schemeClr val="dk2"/>
              </a:buClr>
              <a:buSzPts val="1400"/>
              <a:buChar char="○"/>
              <a:defRPr sz="1400">
                <a:solidFill>
                  <a:schemeClr val="dk2"/>
                </a:solidFill>
              </a:defRPr>
            </a:lvl5pPr>
            <a:lvl6pPr marL="2743200" lvl="5" indent="-317500" algn="l" rtl="0">
              <a:lnSpc>
                <a:spcPct val="115000"/>
              </a:lnSpc>
              <a:spcBef>
                <a:spcPts val="1600"/>
              </a:spcBef>
              <a:spcAft>
                <a:spcPts val="0"/>
              </a:spcAft>
              <a:buClr>
                <a:schemeClr val="dk2"/>
              </a:buClr>
              <a:buSzPts val="1400"/>
              <a:buChar char="■"/>
              <a:defRPr sz="1400">
                <a:solidFill>
                  <a:schemeClr val="dk2"/>
                </a:solidFill>
              </a:defRPr>
            </a:lvl6pPr>
            <a:lvl7pPr marL="3200400" lvl="6" indent="-317500" algn="l" rtl="0">
              <a:lnSpc>
                <a:spcPct val="115000"/>
              </a:lnSpc>
              <a:spcBef>
                <a:spcPts val="1600"/>
              </a:spcBef>
              <a:spcAft>
                <a:spcPts val="0"/>
              </a:spcAft>
              <a:buClr>
                <a:schemeClr val="dk2"/>
              </a:buClr>
              <a:buSzPts val="1400"/>
              <a:buChar char="●"/>
              <a:defRPr sz="1400">
                <a:solidFill>
                  <a:schemeClr val="dk2"/>
                </a:solidFill>
              </a:defRPr>
            </a:lvl7pPr>
            <a:lvl8pPr marL="3657600" lvl="7" indent="-317500" algn="l" rtl="0">
              <a:lnSpc>
                <a:spcPct val="115000"/>
              </a:lnSpc>
              <a:spcBef>
                <a:spcPts val="1600"/>
              </a:spcBef>
              <a:spcAft>
                <a:spcPts val="0"/>
              </a:spcAft>
              <a:buClr>
                <a:schemeClr val="dk2"/>
              </a:buClr>
              <a:buSzPts val="1400"/>
              <a:buChar char="○"/>
              <a:defRPr sz="1400">
                <a:solidFill>
                  <a:schemeClr val="dk2"/>
                </a:solidFill>
              </a:defRPr>
            </a:lvl8pPr>
            <a:lvl9pPr marL="4114800" lvl="8" indent="-317500" algn="l"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60" name="Google Shape;60;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AUTOLAYOUT_1">
    <p:bg>
      <p:bgPr>
        <a:solidFill>
          <a:srgbClr val="FFFFFF"/>
        </a:solidFill>
        <a:effectLst/>
      </p:bgPr>
    </p:bg>
    <p:spTree>
      <p:nvGrpSpPr>
        <p:cNvPr id="1" name="Shape 61"/>
        <p:cNvGrpSpPr/>
        <p:nvPr/>
      </p:nvGrpSpPr>
      <p:grpSpPr>
        <a:xfrm>
          <a:off x="0" y="0"/>
          <a:ext cx="0" cy="0"/>
          <a:chOff x="0" y="0"/>
          <a:chExt cx="0" cy="0"/>
        </a:xfrm>
      </p:grpSpPr>
      <p:sp>
        <p:nvSpPr>
          <p:cNvPr id="62" name="Google Shape;62;p1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25" y="0"/>
            <a:ext cx="9144000" cy="17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6551675" y="0"/>
            <a:ext cx="2592300" cy="1741500"/>
          </a:xfrm>
          <a:prstGeom prst="rect">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rot="10800000">
            <a:off x="3991228" y="0"/>
            <a:ext cx="1727100" cy="17415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rot="10800000">
            <a:off x="3991228" y="0"/>
            <a:ext cx="1727100" cy="1741500"/>
          </a:xfrm>
          <a:prstGeom prst="flowChartDelay">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rot="10800000">
            <a:off x="4431837" y="0"/>
            <a:ext cx="1727100" cy="17415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rot="10800000">
            <a:off x="4431837" y="0"/>
            <a:ext cx="1727100" cy="1741500"/>
          </a:xfrm>
          <a:prstGeom prst="flowChartDelay">
            <a:avLst/>
          </a:prstGeom>
          <a:solidFill>
            <a:srgbClr val="FFFFFF">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rot="10800000">
            <a:off x="4856511" y="0"/>
            <a:ext cx="1727100" cy="17415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rot="10800000">
            <a:off x="4856511" y="0"/>
            <a:ext cx="1727100" cy="1741500"/>
          </a:xfrm>
          <a:prstGeom prst="flowChartDelay">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txBox="1">
            <a:spLocks noGrp="1"/>
          </p:cNvSpPr>
          <p:nvPr>
            <p:ph type="title"/>
          </p:nvPr>
        </p:nvSpPr>
        <p:spPr>
          <a:xfrm>
            <a:off x="324475" y="148225"/>
            <a:ext cx="3559500" cy="13737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None/>
              <a:defRPr sz="2800" b="1">
                <a:solidFill>
                  <a:schemeClr val="lt1"/>
                </a:solidFill>
              </a:defRPr>
            </a:lvl1pPr>
            <a:lvl2pPr lvl="1" algn="l" rtl="0">
              <a:lnSpc>
                <a:spcPct val="100000"/>
              </a:lnSpc>
              <a:spcBef>
                <a:spcPts val="0"/>
              </a:spcBef>
              <a:spcAft>
                <a:spcPts val="0"/>
              </a:spcAft>
              <a:buNone/>
              <a:defRPr sz="2800" b="1">
                <a:solidFill>
                  <a:schemeClr val="lt1"/>
                </a:solidFill>
              </a:defRPr>
            </a:lvl2pPr>
            <a:lvl3pPr lvl="2" algn="l" rtl="0">
              <a:lnSpc>
                <a:spcPct val="100000"/>
              </a:lnSpc>
              <a:spcBef>
                <a:spcPts val="0"/>
              </a:spcBef>
              <a:spcAft>
                <a:spcPts val="0"/>
              </a:spcAft>
              <a:buNone/>
              <a:defRPr sz="2800" b="1">
                <a:solidFill>
                  <a:schemeClr val="lt1"/>
                </a:solidFill>
              </a:defRPr>
            </a:lvl3pPr>
            <a:lvl4pPr lvl="3" algn="l" rtl="0">
              <a:lnSpc>
                <a:spcPct val="100000"/>
              </a:lnSpc>
              <a:spcBef>
                <a:spcPts val="0"/>
              </a:spcBef>
              <a:spcAft>
                <a:spcPts val="0"/>
              </a:spcAft>
              <a:buNone/>
              <a:defRPr sz="2800" b="1">
                <a:solidFill>
                  <a:schemeClr val="lt1"/>
                </a:solidFill>
              </a:defRPr>
            </a:lvl4pPr>
            <a:lvl5pPr lvl="4" algn="l" rtl="0">
              <a:lnSpc>
                <a:spcPct val="100000"/>
              </a:lnSpc>
              <a:spcBef>
                <a:spcPts val="0"/>
              </a:spcBef>
              <a:spcAft>
                <a:spcPts val="0"/>
              </a:spcAft>
              <a:buNone/>
              <a:defRPr sz="2800" b="1">
                <a:solidFill>
                  <a:schemeClr val="lt1"/>
                </a:solidFill>
              </a:defRPr>
            </a:lvl5pPr>
            <a:lvl6pPr lvl="5" algn="l" rtl="0">
              <a:lnSpc>
                <a:spcPct val="100000"/>
              </a:lnSpc>
              <a:spcBef>
                <a:spcPts val="0"/>
              </a:spcBef>
              <a:spcAft>
                <a:spcPts val="0"/>
              </a:spcAft>
              <a:buNone/>
              <a:defRPr sz="2800" b="1">
                <a:solidFill>
                  <a:schemeClr val="lt1"/>
                </a:solidFill>
              </a:defRPr>
            </a:lvl6pPr>
            <a:lvl7pPr lvl="6" algn="l" rtl="0">
              <a:lnSpc>
                <a:spcPct val="100000"/>
              </a:lnSpc>
              <a:spcBef>
                <a:spcPts val="0"/>
              </a:spcBef>
              <a:spcAft>
                <a:spcPts val="0"/>
              </a:spcAft>
              <a:buNone/>
              <a:defRPr sz="2800" b="1">
                <a:solidFill>
                  <a:schemeClr val="lt1"/>
                </a:solidFill>
              </a:defRPr>
            </a:lvl7pPr>
            <a:lvl8pPr lvl="7" algn="l" rtl="0">
              <a:lnSpc>
                <a:spcPct val="100000"/>
              </a:lnSpc>
              <a:spcBef>
                <a:spcPts val="0"/>
              </a:spcBef>
              <a:spcAft>
                <a:spcPts val="0"/>
              </a:spcAft>
              <a:buNone/>
              <a:defRPr sz="2800" b="1">
                <a:solidFill>
                  <a:schemeClr val="lt1"/>
                </a:solidFill>
              </a:defRPr>
            </a:lvl8pPr>
            <a:lvl9pPr lvl="8" algn="l" rtl="0">
              <a:lnSpc>
                <a:spcPct val="100000"/>
              </a:lnSpc>
              <a:spcBef>
                <a:spcPts val="0"/>
              </a:spcBef>
              <a:spcAft>
                <a:spcPts val="0"/>
              </a:spcAft>
              <a:buNone/>
              <a:defRPr sz="2800" b="1">
                <a:solidFill>
                  <a:schemeClr val="lt1"/>
                </a:solidFill>
              </a:defRPr>
            </a:lvl9pPr>
          </a:lstStyle>
          <a:p>
            <a:endParaRPr/>
          </a:p>
        </p:txBody>
      </p:sp>
      <p:sp>
        <p:nvSpPr>
          <p:cNvPr id="72" name="Google Shape;72;p14"/>
          <p:cNvSpPr txBox="1">
            <a:spLocks noGrp="1"/>
          </p:cNvSpPr>
          <p:nvPr>
            <p:ph type="body" idx="1"/>
          </p:nvPr>
        </p:nvSpPr>
        <p:spPr>
          <a:xfrm>
            <a:off x="324475" y="1920450"/>
            <a:ext cx="8494800" cy="2704200"/>
          </a:xfrm>
          <a:prstGeom prst="rect">
            <a:avLst/>
          </a:prstGeom>
          <a:noFill/>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Clr>
                <a:schemeClr val="dk2"/>
              </a:buClr>
              <a:buSzPts val="1800"/>
              <a:buChar char="●"/>
              <a:defRPr sz="1800">
                <a:solidFill>
                  <a:schemeClr val="dk2"/>
                </a:solidFill>
              </a:defRPr>
            </a:lvl1pPr>
            <a:lvl2pPr marL="914400" lvl="1" indent="-317500" algn="l" rtl="0">
              <a:lnSpc>
                <a:spcPct val="115000"/>
              </a:lnSpc>
              <a:spcBef>
                <a:spcPts val="1600"/>
              </a:spcBef>
              <a:spcAft>
                <a:spcPts val="0"/>
              </a:spcAft>
              <a:buClr>
                <a:schemeClr val="dk2"/>
              </a:buClr>
              <a:buSzPts val="1400"/>
              <a:buChar char="○"/>
              <a:defRPr sz="1400">
                <a:solidFill>
                  <a:schemeClr val="dk2"/>
                </a:solidFill>
              </a:defRPr>
            </a:lvl2pPr>
            <a:lvl3pPr marL="1371600" lvl="2" indent="-317500" algn="l" rtl="0">
              <a:lnSpc>
                <a:spcPct val="115000"/>
              </a:lnSpc>
              <a:spcBef>
                <a:spcPts val="1600"/>
              </a:spcBef>
              <a:spcAft>
                <a:spcPts val="0"/>
              </a:spcAft>
              <a:buClr>
                <a:schemeClr val="dk2"/>
              </a:buClr>
              <a:buSzPts val="1400"/>
              <a:buChar char="■"/>
              <a:defRPr sz="1400">
                <a:solidFill>
                  <a:schemeClr val="dk2"/>
                </a:solidFill>
              </a:defRPr>
            </a:lvl3pPr>
            <a:lvl4pPr marL="1828800" lvl="3" indent="-317500" algn="l" rtl="0">
              <a:lnSpc>
                <a:spcPct val="115000"/>
              </a:lnSpc>
              <a:spcBef>
                <a:spcPts val="1600"/>
              </a:spcBef>
              <a:spcAft>
                <a:spcPts val="0"/>
              </a:spcAft>
              <a:buClr>
                <a:schemeClr val="dk2"/>
              </a:buClr>
              <a:buSzPts val="1400"/>
              <a:buChar char="●"/>
              <a:defRPr sz="1400">
                <a:solidFill>
                  <a:schemeClr val="dk2"/>
                </a:solidFill>
              </a:defRPr>
            </a:lvl4pPr>
            <a:lvl5pPr marL="2286000" lvl="4" indent="-317500" algn="l" rtl="0">
              <a:lnSpc>
                <a:spcPct val="115000"/>
              </a:lnSpc>
              <a:spcBef>
                <a:spcPts val="1600"/>
              </a:spcBef>
              <a:spcAft>
                <a:spcPts val="0"/>
              </a:spcAft>
              <a:buClr>
                <a:schemeClr val="dk2"/>
              </a:buClr>
              <a:buSzPts val="1400"/>
              <a:buChar char="○"/>
              <a:defRPr sz="1400">
                <a:solidFill>
                  <a:schemeClr val="dk2"/>
                </a:solidFill>
              </a:defRPr>
            </a:lvl5pPr>
            <a:lvl6pPr marL="2743200" lvl="5" indent="-317500" algn="l" rtl="0">
              <a:lnSpc>
                <a:spcPct val="115000"/>
              </a:lnSpc>
              <a:spcBef>
                <a:spcPts val="1600"/>
              </a:spcBef>
              <a:spcAft>
                <a:spcPts val="0"/>
              </a:spcAft>
              <a:buClr>
                <a:schemeClr val="dk2"/>
              </a:buClr>
              <a:buSzPts val="1400"/>
              <a:buChar char="■"/>
              <a:defRPr sz="1400">
                <a:solidFill>
                  <a:schemeClr val="dk2"/>
                </a:solidFill>
              </a:defRPr>
            </a:lvl6pPr>
            <a:lvl7pPr marL="3200400" lvl="6" indent="-317500" algn="l" rtl="0">
              <a:lnSpc>
                <a:spcPct val="115000"/>
              </a:lnSpc>
              <a:spcBef>
                <a:spcPts val="1600"/>
              </a:spcBef>
              <a:spcAft>
                <a:spcPts val="0"/>
              </a:spcAft>
              <a:buClr>
                <a:schemeClr val="dk2"/>
              </a:buClr>
              <a:buSzPts val="1400"/>
              <a:buChar char="●"/>
              <a:defRPr sz="1400">
                <a:solidFill>
                  <a:schemeClr val="dk2"/>
                </a:solidFill>
              </a:defRPr>
            </a:lvl7pPr>
            <a:lvl8pPr marL="3657600" lvl="7" indent="-317500" algn="l" rtl="0">
              <a:lnSpc>
                <a:spcPct val="115000"/>
              </a:lnSpc>
              <a:spcBef>
                <a:spcPts val="1600"/>
              </a:spcBef>
              <a:spcAft>
                <a:spcPts val="0"/>
              </a:spcAft>
              <a:buClr>
                <a:schemeClr val="dk2"/>
              </a:buClr>
              <a:buSzPts val="1400"/>
              <a:buChar char="○"/>
              <a:defRPr sz="1400">
                <a:solidFill>
                  <a:schemeClr val="dk2"/>
                </a:solidFill>
              </a:defRPr>
            </a:lvl8pPr>
            <a:lvl9pPr marL="4114800" lvl="8" indent="-317500" algn="l"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73" name="Google Shape;73;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highlight>
                  <a:schemeClr val="lt1"/>
                </a:highlight>
              </a:defRPr>
            </a:lvl1pPr>
            <a:lvl2pPr marL="914400" lvl="1" indent="-317500" rtl="0">
              <a:spcBef>
                <a:spcPts val="1600"/>
              </a:spcBef>
              <a:spcAft>
                <a:spcPts val="0"/>
              </a:spcAft>
              <a:buSzPts val="1400"/>
              <a:buChar char="○"/>
              <a:defRPr>
                <a:highlight>
                  <a:schemeClr val="lt1"/>
                </a:highlight>
              </a:defRPr>
            </a:lvl2pPr>
            <a:lvl3pPr marL="1371600" lvl="2" indent="-317500" rtl="0">
              <a:spcBef>
                <a:spcPts val="1600"/>
              </a:spcBef>
              <a:spcAft>
                <a:spcPts val="0"/>
              </a:spcAft>
              <a:buSzPts val="1400"/>
              <a:buChar char="■"/>
              <a:defRPr>
                <a:highlight>
                  <a:schemeClr val="lt1"/>
                </a:highlight>
              </a:defRPr>
            </a:lvl3pPr>
            <a:lvl4pPr marL="1828800" lvl="3" indent="-317500" rtl="0">
              <a:spcBef>
                <a:spcPts val="1600"/>
              </a:spcBef>
              <a:spcAft>
                <a:spcPts val="0"/>
              </a:spcAft>
              <a:buSzPts val="1400"/>
              <a:buChar char="●"/>
              <a:defRPr>
                <a:highlight>
                  <a:schemeClr val="lt1"/>
                </a:highlight>
              </a:defRPr>
            </a:lvl4pPr>
            <a:lvl5pPr marL="2286000" lvl="4" indent="-317500" rtl="0">
              <a:spcBef>
                <a:spcPts val="1600"/>
              </a:spcBef>
              <a:spcAft>
                <a:spcPts val="0"/>
              </a:spcAft>
              <a:buSzPts val="1400"/>
              <a:buChar char="○"/>
              <a:defRPr>
                <a:highlight>
                  <a:schemeClr val="lt1"/>
                </a:highlight>
              </a:defRPr>
            </a:lvl5pPr>
            <a:lvl6pPr marL="2743200" lvl="5" indent="-317500" rtl="0">
              <a:spcBef>
                <a:spcPts val="1600"/>
              </a:spcBef>
              <a:spcAft>
                <a:spcPts val="0"/>
              </a:spcAft>
              <a:buSzPts val="1400"/>
              <a:buChar char="■"/>
              <a:defRPr>
                <a:highlight>
                  <a:schemeClr val="lt1"/>
                </a:highlight>
              </a:defRPr>
            </a:lvl6pPr>
            <a:lvl7pPr marL="3200400" lvl="6" indent="-317500" rtl="0">
              <a:spcBef>
                <a:spcPts val="1600"/>
              </a:spcBef>
              <a:spcAft>
                <a:spcPts val="0"/>
              </a:spcAft>
              <a:buSzPts val="1400"/>
              <a:buChar char="●"/>
              <a:defRPr>
                <a:highlight>
                  <a:schemeClr val="lt1"/>
                </a:highlight>
              </a:defRPr>
            </a:lvl7pPr>
            <a:lvl8pPr marL="3657600" lvl="7" indent="-317500" rtl="0">
              <a:spcBef>
                <a:spcPts val="1600"/>
              </a:spcBef>
              <a:spcAft>
                <a:spcPts val="0"/>
              </a:spcAft>
              <a:buSzPts val="1400"/>
              <a:buChar char="○"/>
              <a:defRPr>
                <a:highlight>
                  <a:schemeClr val="lt1"/>
                </a:highlight>
              </a:defRPr>
            </a:lvl8pPr>
            <a:lvl9pPr marL="4114800" lvl="8" indent="-317500" rtl="0">
              <a:spcBef>
                <a:spcPts val="1600"/>
              </a:spcBef>
              <a:spcAft>
                <a:spcPts val="160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rtl="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Playfair Display"/>
                <a:ea typeface="Playfair Display"/>
                <a:cs typeface="Playfair Display"/>
                <a:sym typeface="Playfair Display"/>
              </a:defRPr>
            </a:lvl1pPr>
            <a:lvl2pPr lvl="1" algn="r" rtl="0">
              <a:buNone/>
              <a:defRPr sz="1000">
                <a:solidFill>
                  <a:schemeClr val="dk2"/>
                </a:solidFill>
                <a:latin typeface="Playfair Display"/>
                <a:ea typeface="Playfair Display"/>
                <a:cs typeface="Playfair Display"/>
                <a:sym typeface="Playfair Display"/>
              </a:defRPr>
            </a:lvl2pPr>
            <a:lvl3pPr lvl="2" algn="r" rtl="0">
              <a:buNone/>
              <a:defRPr sz="1000">
                <a:solidFill>
                  <a:schemeClr val="dk2"/>
                </a:solidFill>
                <a:latin typeface="Playfair Display"/>
                <a:ea typeface="Playfair Display"/>
                <a:cs typeface="Playfair Display"/>
                <a:sym typeface="Playfair Display"/>
              </a:defRPr>
            </a:lvl3pPr>
            <a:lvl4pPr lvl="3" algn="r" rtl="0">
              <a:buNone/>
              <a:defRPr sz="1000">
                <a:solidFill>
                  <a:schemeClr val="dk2"/>
                </a:solidFill>
                <a:latin typeface="Playfair Display"/>
                <a:ea typeface="Playfair Display"/>
                <a:cs typeface="Playfair Display"/>
                <a:sym typeface="Playfair Display"/>
              </a:defRPr>
            </a:lvl4pPr>
            <a:lvl5pPr lvl="4" algn="r" rtl="0">
              <a:buNone/>
              <a:defRPr sz="1000">
                <a:solidFill>
                  <a:schemeClr val="dk2"/>
                </a:solidFill>
                <a:latin typeface="Playfair Display"/>
                <a:ea typeface="Playfair Display"/>
                <a:cs typeface="Playfair Display"/>
                <a:sym typeface="Playfair Display"/>
              </a:defRPr>
            </a:lvl5pPr>
            <a:lvl6pPr lvl="5" algn="r" rtl="0">
              <a:buNone/>
              <a:defRPr sz="1000">
                <a:solidFill>
                  <a:schemeClr val="dk2"/>
                </a:solidFill>
                <a:latin typeface="Playfair Display"/>
                <a:ea typeface="Playfair Display"/>
                <a:cs typeface="Playfair Display"/>
                <a:sym typeface="Playfair Display"/>
              </a:defRPr>
            </a:lvl6pPr>
            <a:lvl7pPr lvl="6" algn="r" rtl="0">
              <a:buNone/>
              <a:defRPr sz="1000">
                <a:solidFill>
                  <a:schemeClr val="dk2"/>
                </a:solidFill>
                <a:latin typeface="Playfair Display"/>
                <a:ea typeface="Playfair Display"/>
                <a:cs typeface="Playfair Display"/>
                <a:sym typeface="Playfair Display"/>
              </a:defRPr>
            </a:lvl7pPr>
            <a:lvl8pPr lvl="7" algn="r" rtl="0">
              <a:buNone/>
              <a:defRPr sz="1000">
                <a:solidFill>
                  <a:schemeClr val="dk2"/>
                </a:solidFill>
                <a:latin typeface="Playfair Display"/>
                <a:ea typeface="Playfair Display"/>
                <a:cs typeface="Playfair Display"/>
                <a:sym typeface="Playfair Display"/>
              </a:defRPr>
            </a:lvl8pPr>
            <a:lvl9pPr lvl="8" algn="r" rtl="0">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mailto:admin@jdfrizzell.com"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hyperlink" Target="https://www.noteflight.com/scores/view/e6488f636e2a57320b48f9e637274d7dda048f49" TargetMode="External"/><Relationship Id="rId5" Type="http://schemas.openxmlformats.org/officeDocument/2006/relationships/hyperlink" Target="https://docs.google.com/forms/d/1LC-jJiz1W9VY9zh3hXR3xniIbdJrVAQuBn4OunIbbJQ/edit?usp=sharing" TargetMode="External"/><Relationship Id="rId4" Type="http://schemas.openxmlformats.org/officeDocument/2006/relationships/hyperlink" Target="https://docs.google.com/presentation/d/11OPzVGjqEeOaoah38lHakwIworXaXEggPjoibWpX6Xg/edit?usp=sharingcru"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drive.google.com/file/d/1e2MpTf7mPSkr_fhuVDKfzmnzK7USyVaH/view"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hyperlink" Target="http://drive.google.com/file/d/1uhVLqJjh00OkGu-oAZux_wN5DY14fnzJ/view" TargetMode="Externa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teh22szdnRQ"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5"/>
          <p:cNvPicPr preferRelativeResize="0"/>
          <p:nvPr/>
        </p:nvPicPr>
        <p:blipFill>
          <a:blip r:embed="rId3">
            <a:alphaModFix/>
          </a:blip>
          <a:stretch>
            <a:fillRect/>
          </a:stretch>
        </p:blipFill>
        <p:spPr>
          <a:xfrm>
            <a:off x="3175388" y="76200"/>
            <a:ext cx="2793225" cy="642450"/>
          </a:xfrm>
          <a:prstGeom prst="rect">
            <a:avLst/>
          </a:prstGeom>
          <a:noFill/>
          <a:ln>
            <a:noFill/>
          </a:ln>
        </p:spPr>
      </p:pic>
      <p:sp>
        <p:nvSpPr>
          <p:cNvPr id="79" name="Google Shape;79;p15"/>
          <p:cNvSpPr txBox="1"/>
          <p:nvPr/>
        </p:nvSpPr>
        <p:spPr>
          <a:xfrm>
            <a:off x="923400" y="642450"/>
            <a:ext cx="7297200" cy="42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Interactive Online Choral Lessons</a:t>
            </a:r>
            <a:endParaRPr b="1">
              <a:latin typeface="Playfair Display"/>
              <a:ea typeface="Playfair Display"/>
              <a:cs typeface="Playfair Display"/>
              <a:sym typeface="Playfair Display"/>
            </a:endParaRPr>
          </a:p>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80" name="Google Shape;80;p15"/>
          <p:cNvSpPr txBox="1"/>
          <p:nvPr/>
        </p:nvSpPr>
        <p:spPr>
          <a:xfrm>
            <a:off x="0" y="936500"/>
            <a:ext cx="9144000" cy="383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Here is the link to the set of lessons on Google Slides (this is the best experience for the lessons):</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u="sng" dirty="0">
                <a:solidFill>
                  <a:schemeClr val="hlink"/>
                </a:solidFill>
                <a:latin typeface="Calibri"/>
                <a:ea typeface="Calibri"/>
                <a:cs typeface="Calibri"/>
                <a:sym typeface="Calibri"/>
                <a:hlinkClick r:id="rId4"/>
              </a:rPr>
              <a:t>https://docs.google.com/presentation/d/11OPzVGjqEeOaoah38lHakwIworXaXEggPjoibWpX6Xg/edit?usp=sharingcru</a:t>
            </a:r>
            <a:endParaRPr sz="1000" u="sng" dirty="0">
              <a:solidFill>
                <a:srgbClr val="954F7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 </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Here is the link to the student answer sheet (please copy it as soon as you open it):</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u="sng" dirty="0">
                <a:solidFill>
                  <a:schemeClr val="hlink"/>
                </a:solidFill>
                <a:latin typeface="Calibri"/>
                <a:ea typeface="Calibri"/>
                <a:cs typeface="Calibri"/>
                <a:sym typeface="Calibri"/>
                <a:hlinkClick r:id="rId5"/>
              </a:rPr>
              <a:t>https://docs.google.com/forms/d/1LC-jJiz1W9VY9zh3hXR3xniIbdJrVAQuBn4OunIbbJQ/edit?usp=sharing</a:t>
            </a:r>
            <a:endParaRPr sz="1000" u="sng" dirty="0">
              <a:solidFill>
                <a:srgbClr val="954F72"/>
              </a:solidFill>
              <a:latin typeface="Calibri"/>
              <a:ea typeface="Calibri"/>
              <a:cs typeface="Calibri"/>
              <a:sym typeface="Calibri"/>
            </a:endParaRPr>
          </a:p>
          <a:p>
            <a:pPr marL="0" lvl="0" indent="0" algn="l" rtl="0">
              <a:lnSpc>
                <a:spcPct val="115000"/>
              </a:lnSpc>
              <a:spcBef>
                <a:spcPts val="0"/>
              </a:spcBef>
              <a:spcAft>
                <a:spcPts val="0"/>
              </a:spcAft>
              <a:buNone/>
            </a:pPr>
            <a:endParaRPr sz="1000" u="sng" dirty="0">
              <a:solidFill>
                <a:srgbClr val="954F7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latin typeface="Calibri"/>
                <a:ea typeface="Calibri"/>
                <a:cs typeface="Calibri"/>
                <a:sym typeface="Calibri"/>
              </a:rPr>
              <a:t>Here is the link to the interactive </a:t>
            </a:r>
            <a:r>
              <a:rPr lang="en" sz="1000" dirty="0" err="1">
                <a:latin typeface="Calibri"/>
                <a:ea typeface="Calibri"/>
                <a:cs typeface="Calibri"/>
                <a:sym typeface="Calibri"/>
              </a:rPr>
              <a:t>Noteflight</a:t>
            </a:r>
            <a:r>
              <a:rPr lang="en" sz="1000" dirty="0">
                <a:latin typeface="Calibri"/>
                <a:ea typeface="Calibri"/>
                <a:cs typeface="Calibri"/>
                <a:sym typeface="Calibri"/>
              </a:rPr>
              <a:t> score (students can practice parts here):</a:t>
            </a:r>
            <a:br>
              <a:rPr lang="en" sz="1000" u="sng" dirty="0">
                <a:solidFill>
                  <a:srgbClr val="954F72"/>
                </a:solidFill>
                <a:latin typeface="Calibri"/>
                <a:ea typeface="Calibri"/>
                <a:cs typeface="Calibri"/>
                <a:sym typeface="Calibri"/>
              </a:rPr>
            </a:br>
            <a:r>
              <a:rPr lang="en" sz="1000" u="sng" dirty="0">
                <a:solidFill>
                  <a:schemeClr val="hlink"/>
                </a:solidFill>
                <a:latin typeface="Calibri"/>
                <a:ea typeface="Calibri"/>
                <a:cs typeface="Calibri"/>
                <a:sym typeface="Calibri"/>
                <a:hlinkClick r:id="rId6"/>
              </a:rPr>
              <a:t>https://www.noteflight.com/scores/view/e6488f636e2a57320b48f9e637274d7dda048f49</a:t>
            </a:r>
            <a:endParaRPr sz="1000" u="sng" dirty="0">
              <a:solidFill>
                <a:srgbClr val="954F7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 </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Thank you for downloading my set of lessons!  The license that comes with the set of lessons includes use by you and any other teachers or students at your school.  Please do not share this with others beyond your school.</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 </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b="1" dirty="0">
                <a:solidFill>
                  <a:schemeClr val="dk2"/>
                </a:solidFill>
                <a:latin typeface="Calibri"/>
                <a:ea typeface="Calibri"/>
                <a:cs typeface="Calibri"/>
                <a:sym typeface="Calibri"/>
              </a:rPr>
              <a:t>Suggestions for Successful Implementation</a:t>
            </a:r>
            <a:endParaRPr sz="1000" dirty="0">
              <a:solidFill>
                <a:schemeClr val="dk2"/>
              </a:solidFill>
              <a:latin typeface="Calibri"/>
              <a:ea typeface="Calibri"/>
              <a:cs typeface="Calibri"/>
              <a:sym typeface="Calibri"/>
            </a:endParaRPr>
          </a:p>
          <a:p>
            <a:pPr marL="45720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a:t>
            </a:r>
            <a:r>
              <a:rPr lang="en" sz="500" dirty="0">
                <a:solidFill>
                  <a:schemeClr val="dk2"/>
                </a:solidFill>
                <a:latin typeface="Times New Roman"/>
                <a:ea typeface="Times New Roman"/>
                <a:cs typeface="Times New Roman"/>
                <a:sym typeface="Times New Roman"/>
              </a:rPr>
              <a:t>  	</a:t>
            </a:r>
            <a:r>
              <a:rPr lang="en" sz="1000" dirty="0">
                <a:solidFill>
                  <a:schemeClr val="dk2"/>
                </a:solidFill>
                <a:latin typeface="Calibri"/>
                <a:ea typeface="Calibri"/>
                <a:cs typeface="Calibri"/>
                <a:sym typeface="Calibri"/>
              </a:rPr>
              <a:t>Use whatever version (</a:t>
            </a:r>
            <a:r>
              <a:rPr lang="en" sz="1000" dirty="0" err="1">
                <a:solidFill>
                  <a:schemeClr val="dk2"/>
                </a:solidFill>
                <a:latin typeface="Calibri"/>
                <a:ea typeface="Calibri"/>
                <a:cs typeface="Calibri"/>
                <a:sym typeface="Calibri"/>
              </a:rPr>
              <a:t>Powerpoint</a:t>
            </a:r>
            <a:r>
              <a:rPr lang="en" sz="1000" dirty="0">
                <a:solidFill>
                  <a:schemeClr val="dk2"/>
                </a:solidFill>
                <a:latin typeface="Calibri"/>
                <a:ea typeface="Calibri"/>
                <a:cs typeface="Calibri"/>
                <a:sym typeface="Calibri"/>
              </a:rPr>
              <a:t>, PDF, or Google) will work best with your computer and streaming service.  The most seamless experience is going to be the google slides version.</a:t>
            </a:r>
            <a:endParaRPr sz="1000" dirty="0">
              <a:solidFill>
                <a:schemeClr val="dk2"/>
              </a:solidFill>
              <a:latin typeface="Calibri"/>
              <a:ea typeface="Calibri"/>
              <a:cs typeface="Calibri"/>
              <a:sym typeface="Calibri"/>
            </a:endParaRPr>
          </a:p>
          <a:p>
            <a:pPr marL="45720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a:t>
            </a:r>
            <a:r>
              <a:rPr lang="en" sz="500" dirty="0">
                <a:solidFill>
                  <a:schemeClr val="dk2"/>
                </a:solidFill>
                <a:latin typeface="Times New Roman"/>
                <a:ea typeface="Times New Roman"/>
                <a:cs typeface="Times New Roman"/>
                <a:sym typeface="Times New Roman"/>
              </a:rPr>
              <a:t>  	</a:t>
            </a:r>
            <a:r>
              <a:rPr lang="en" sz="1000" dirty="0">
                <a:solidFill>
                  <a:schemeClr val="dk2"/>
                </a:solidFill>
                <a:latin typeface="Calibri"/>
                <a:ea typeface="Calibri"/>
                <a:cs typeface="Calibri"/>
                <a:sym typeface="Calibri"/>
              </a:rPr>
              <a:t>If you want, students can also view the PPT, PDF, or google slide on their device, too.</a:t>
            </a:r>
            <a:endParaRPr sz="1000" dirty="0">
              <a:solidFill>
                <a:schemeClr val="dk2"/>
              </a:solidFill>
              <a:latin typeface="Calibri"/>
              <a:ea typeface="Calibri"/>
              <a:cs typeface="Calibri"/>
              <a:sym typeface="Calibri"/>
            </a:endParaRPr>
          </a:p>
          <a:p>
            <a:pPr marL="45720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a:t>
            </a:r>
            <a:r>
              <a:rPr lang="en" sz="500" dirty="0">
                <a:solidFill>
                  <a:schemeClr val="dk2"/>
                </a:solidFill>
                <a:latin typeface="Times New Roman"/>
                <a:ea typeface="Times New Roman"/>
                <a:cs typeface="Times New Roman"/>
                <a:sym typeface="Times New Roman"/>
              </a:rPr>
              <a:t>  	</a:t>
            </a:r>
            <a:r>
              <a:rPr lang="en" sz="1000" dirty="0">
                <a:solidFill>
                  <a:schemeClr val="dk2"/>
                </a:solidFill>
                <a:latin typeface="Calibri"/>
                <a:ea typeface="Calibri"/>
                <a:cs typeface="Calibri"/>
                <a:sym typeface="Calibri"/>
              </a:rPr>
              <a:t>I’ve designed the lessons to be as turnkey as possible, but they aren’t meant to just be given to students without a teacher leading them through.  Ideally, some teacher lecture and discussion will get the best results.</a:t>
            </a:r>
            <a:endParaRPr sz="1000" dirty="0">
              <a:solidFill>
                <a:schemeClr val="dk2"/>
              </a:solidFill>
              <a:latin typeface="Calibri"/>
              <a:ea typeface="Calibri"/>
              <a:cs typeface="Calibri"/>
              <a:sym typeface="Calibri"/>
            </a:endParaRPr>
          </a:p>
          <a:p>
            <a:pPr marL="45720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a:t>
            </a:r>
            <a:r>
              <a:rPr lang="en" sz="500" dirty="0">
                <a:solidFill>
                  <a:schemeClr val="dk2"/>
                </a:solidFill>
                <a:latin typeface="Times New Roman"/>
                <a:ea typeface="Times New Roman"/>
                <a:cs typeface="Times New Roman"/>
                <a:sym typeface="Times New Roman"/>
              </a:rPr>
              <a:t>  	</a:t>
            </a:r>
            <a:r>
              <a:rPr lang="en" sz="1000" dirty="0">
                <a:solidFill>
                  <a:schemeClr val="dk2"/>
                </a:solidFill>
                <a:latin typeface="Calibri"/>
                <a:ea typeface="Calibri"/>
                <a:cs typeface="Calibri"/>
                <a:sym typeface="Calibri"/>
              </a:rPr>
              <a:t>I’ve also designed the lessons to work either as completely virtual, hybrid, or in-person.</a:t>
            </a:r>
            <a:endParaRPr sz="1000" dirty="0">
              <a:solidFill>
                <a:schemeClr val="dk2"/>
              </a:solidFill>
              <a:latin typeface="Calibri"/>
              <a:ea typeface="Calibri"/>
              <a:cs typeface="Calibri"/>
              <a:sym typeface="Calibri"/>
            </a:endParaRPr>
          </a:p>
          <a:p>
            <a:pPr marL="45720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a:t>
            </a:r>
            <a:r>
              <a:rPr lang="en" sz="500" dirty="0">
                <a:solidFill>
                  <a:schemeClr val="dk2"/>
                </a:solidFill>
                <a:latin typeface="Times New Roman"/>
                <a:ea typeface="Times New Roman"/>
                <a:cs typeface="Times New Roman"/>
                <a:sym typeface="Times New Roman"/>
              </a:rPr>
              <a:t>  	</a:t>
            </a:r>
            <a:r>
              <a:rPr lang="en" sz="1000" b="1" dirty="0">
                <a:solidFill>
                  <a:schemeClr val="dk2"/>
                </a:solidFill>
                <a:latin typeface="Calibri"/>
                <a:ea typeface="Calibri"/>
                <a:cs typeface="Calibri"/>
                <a:sym typeface="Calibri"/>
              </a:rPr>
              <a:t>BE SURE TO MAKE  A COPY OF THE GOOGLE ANSWER SHEET</a:t>
            </a:r>
            <a:r>
              <a:rPr lang="en" sz="1000" dirty="0">
                <a:solidFill>
                  <a:schemeClr val="dk2"/>
                </a:solidFill>
                <a:latin typeface="Calibri"/>
                <a:ea typeface="Calibri"/>
                <a:cs typeface="Calibri"/>
                <a:sym typeface="Calibri"/>
              </a:rPr>
              <a:t>.  Do not send the original to your students, or you will be sharing data and answers with every other teacher using this. Details for how to do that are on the actual student answer sheet itself.</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 </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If you have questions, please e-mail </a:t>
            </a:r>
            <a:r>
              <a:rPr lang="en" sz="1000" u="sng" dirty="0">
                <a:solidFill>
                  <a:schemeClr val="hlink"/>
                </a:solidFill>
                <a:latin typeface="Calibri"/>
                <a:ea typeface="Calibri"/>
                <a:cs typeface="Calibri"/>
                <a:sym typeface="Calibri"/>
                <a:hlinkClick r:id="rId7"/>
              </a:rPr>
              <a:t>admin@jdfrizzell.com</a:t>
            </a:r>
            <a:endParaRPr sz="1000" dirty="0">
              <a:solidFill>
                <a:srgbClr val="954F7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 </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1000" dirty="0">
              <a:solidFill>
                <a:schemeClr val="dk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324475" y="148225"/>
            <a:ext cx="3559500" cy="137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Critical Listening</a:t>
            </a:r>
            <a:endParaRPr/>
          </a:p>
        </p:txBody>
      </p:sp>
      <p:sp>
        <p:nvSpPr>
          <p:cNvPr id="140" name="Google Shape;140;p24"/>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Listen to the piece in its entirety performed by a young high school choir.</a:t>
            </a: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142" name="Google Shape;142;p24"/>
          <p:cNvSpPr txBox="1"/>
          <p:nvPr/>
        </p:nvSpPr>
        <p:spPr>
          <a:xfrm>
            <a:off x="324475" y="3479425"/>
            <a:ext cx="8177400" cy="8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Playfair Display"/>
                <a:ea typeface="Playfair Display"/>
                <a:cs typeface="Playfair Display"/>
                <a:sym typeface="Playfair Display"/>
              </a:rPr>
              <a:t>What are some aspects of the performance the choir did well?</a:t>
            </a:r>
            <a:endParaRPr sz="1800">
              <a:latin typeface="Playfair Display"/>
              <a:ea typeface="Playfair Display"/>
              <a:cs typeface="Playfair Display"/>
              <a:sym typeface="Playfair Display"/>
            </a:endParaRPr>
          </a:p>
          <a:p>
            <a:pPr marL="0" lvl="0" indent="0" algn="l" rtl="0">
              <a:spcBef>
                <a:spcPts val="0"/>
              </a:spcBef>
              <a:spcAft>
                <a:spcPts val="0"/>
              </a:spcAft>
              <a:buNone/>
            </a:pPr>
            <a:endParaRPr sz="1800">
              <a:latin typeface="Playfair Display"/>
              <a:ea typeface="Playfair Display"/>
              <a:cs typeface="Playfair Display"/>
              <a:sym typeface="Playfair Display"/>
            </a:endParaRPr>
          </a:p>
          <a:p>
            <a:pPr marL="0" lvl="0" indent="0" algn="l" rtl="0">
              <a:spcBef>
                <a:spcPts val="0"/>
              </a:spcBef>
              <a:spcAft>
                <a:spcPts val="0"/>
              </a:spcAft>
              <a:buNone/>
            </a:pPr>
            <a:r>
              <a:rPr lang="en" sz="1800">
                <a:latin typeface="Playfair Display"/>
                <a:ea typeface="Playfair Display"/>
                <a:cs typeface="Playfair Display"/>
                <a:sym typeface="Playfair Display"/>
              </a:rPr>
              <a:t>What are some aspects of the performance in which the choir could improve?</a:t>
            </a:r>
            <a:endParaRPr sz="1800">
              <a:latin typeface="Playfair Display"/>
              <a:ea typeface="Playfair Display"/>
              <a:cs typeface="Playfair Display"/>
              <a:sym typeface="Playfair Display"/>
            </a:endParaRPr>
          </a:p>
        </p:txBody>
      </p:sp>
      <p:pic>
        <p:nvPicPr>
          <p:cNvPr id="4" name="Online Media 3" descr="09 cruelly, love 1.mp3">
            <a:hlinkClick r:id="" action="ppaction://media"/>
            <a:extLst>
              <a:ext uri="{FF2B5EF4-FFF2-40B4-BE49-F238E27FC236}">
                <a16:creationId xmlns:a16="http://schemas.microsoft.com/office/drawing/2014/main" id="{867483AA-3D16-B645-8E1D-58A162047C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4475" y="2467363"/>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3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body" idx="1"/>
          </p:nvPr>
        </p:nvSpPr>
        <p:spPr>
          <a:xfrm>
            <a:off x="326825" y="917550"/>
            <a:ext cx="5998800" cy="85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 Key Signature defines the tonal center of a piece of music.</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48" name="Google Shape;148;p25"/>
          <p:cNvPicPr preferRelativeResize="0"/>
          <p:nvPr/>
        </p:nvPicPr>
        <p:blipFill>
          <a:blip r:embed="rId3">
            <a:alphaModFix/>
          </a:blip>
          <a:stretch>
            <a:fillRect/>
          </a:stretch>
        </p:blipFill>
        <p:spPr>
          <a:xfrm>
            <a:off x="1996875" y="1301000"/>
            <a:ext cx="6420749" cy="32103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body" idx="1"/>
          </p:nvPr>
        </p:nvSpPr>
        <p:spPr>
          <a:xfrm>
            <a:off x="614250" y="121750"/>
            <a:ext cx="7892400" cy="152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We can usually tell if a section of music is in major or minor based on the first and/or last chords of that section.  If it centers around the tonic (scale degree 1) it is usually major. If it centers around the submediant (scale degree 6), it is usually minor.  Listen to these examples.</a:t>
            </a:r>
            <a:endParaRPr/>
          </a:p>
        </p:txBody>
      </p:sp>
      <p:pic>
        <p:nvPicPr>
          <p:cNvPr id="154" name="Google Shape;154;p26"/>
          <p:cNvPicPr preferRelativeResize="0"/>
          <p:nvPr/>
        </p:nvPicPr>
        <p:blipFill>
          <a:blip r:embed="rId3">
            <a:alphaModFix/>
          </a:blip>
          <a:stretch>
            <a:fillRect/>
          </a:stretch>
        </p:blipFill>
        <p:spPr>
          <a:xfrm>
            <a:off x="614250" y="1451150"/>
            <a:ext cx="3152601" cy="1639350"/>
          </a:xfrm>
          <a:prstGeom prst="rect">
            <a:avLst/>
          </a:prstGeom>
          <a:noFill/>
          <a:ln>
            <a:noFill/>
          </a:ln>
        </p:spPr>
      </p:pic>
      <p:sp>
        <p:nvSpPr>
          <p:cNvPr id="155" name="Google Shape;155;p26"/>
          <p:cNvSpPr txBox="1"/>
          <p:nvPr/>
        </p:nvSpPr>
        <p:spPr>
          <a:xfrm>
            <a:off x="4572000" y="1996350"/>
            <a:ext cx="7334100" cy="8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Playfair Display"/>
                <a:ea typeface="Playfair Display"/>
                <a:cs typeface="Playfair Display"/>
                <a:sym typeface="Playfair Display"/>
              </a:rPr>
              <a:t>D Major</a:t>
            </a:r>
            <a:endParaRPr sz="3000" b="1">
              <a:latin typeface="Playfair Display"/>
              <a:ea typeface="Playfair Display"/>
              <a:cs typeface="Playfair Display"/>
              <a:sym typeface="Playfair Display"/>
            </a:endParaRPr>
          </a:p>
        </p:txBody>
      </p:sp>
      <p:pic>
        <p:nvPicPr>
          <p:cNvPr id="156" name="Google Shape;156;p26"/>
          <p:cNvPicPr preferRelativeResize="0"/>
          <p:nvPr/>
        </p:nvPicPr>
        <p:blipFill>
          <a:blip r:embed="rId4">
            <a:alphaModFix/>
          </a:blip>
          <a:stretch>
            <a:fillRect/>
          </a:stretch>
        </p:blipFill>
        <p:spPr>
          <a:xfrm>
            <a:off x="614250" y="3199350"/>
            <a:ext cx="3305149" cy="1639350"/>
          </a:xfrm>
          <a:prstGeom prst="rect">
            <a:avLst/>
          </a:prstGeom>
          <a:noFill/>
          <a:ln>
            <a:noFill/>
          </a:ln>
        </p:spPr>
      </p:pic>
      <p:sp>
        <p:nvSpPr>
          <p:cNvPr id="157" name="Google Shape;157;p26"/>
          <p:cNvSpPr txBox="1"/>
          <p:nvPr/>
        </p:nvSpPr>
        <p:spPr>
          <a:xfrm>
            <a:off x="4572000" y="3734650"/>
            <a:ext cx="7334100" cy="8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sz="3000" b="1">
                <a:solidFill>
                  <a:schemeClr val="dk2"/>
                </a:solidFill>
                <a:latin typeface="Playfair Display"/>
                <a:ea typeface="Playfair Display"/>
                <a:cs typeface="Playfair Display"/>
                <a:sym typeface="Playfair Display"/>
              </a:rPr>
              <a:t>B Minor</a:t>
            </a:r>
            <a:endParaRPr sz="3000" b="1">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p:txBody>
      </p:sp>
      <p:pic>
        <p:nvPicPr>
          <p:cNvPr id="158" name="Google Shape;158;p26" title="major.mp3">
            <a:hlinkClick r:id="rId5"/>
          </p:cNvPr>
          <p:cNvPicPr preferRelativeResize="0"/>
          <p:nvPr/>
        </p:nvPicPr>
        <p:blipFill>
          <a:blip r:embed="rId6">
            <a:alphaModFix/>
          </a:blip>
          <a:stretch>
            <a:fillRect/>
          </a:stretch>
        </p:blipFill>
        <p:spPr>
          <a:xfrm>
            <a:off x="6613050" y="2004625"/>
            <a:ext cx="532400" cy="532400"/>
          </a:xfrm>
          <a:prstGeom prst="rect">
            <a:avLst/>
          </a:prstGeom>
          <a:noFill/>
          <a:ln>
            <a:noFill/>
          </a:ln>
        </p:spPr>
      </p:pic>
      <p:pic>
        <p:nvPicPr>
          <p:cNvPr id="159" name="Google Shape;159;p26" title="minor.mp3">
            <a:hlinkClick r:id="rId7"/>
          </p:cNvPr>
          <p:cNvPicPr preferRelativeResize="0"/>
          <p:nvPr/>
        </p:nvPicPr>
        <p:blipFill>
          <a:blip r:embed="rId6">
            <a:alphaModFix/>
          </a:blip>
          <a:stretch>
            <a:fillRect/>
          </a:stretch>
        </p:blipFill>
        <p:spPr>
          <a:xfrm>
            <a:off x="6613050" y="3752825"/>
            <a:ext cx="532400" cy="532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a:spLocks noGrp="1"/>
          </p:cNvSpPr>
          <p:nvPr>
            <p:ph type="body" idx="1"/>
          </p:nvPr>
        </p:nvSpPr>
        <p:spPr>
          <a:xfrm>
            <a:off x="311700" y="608875"/>
            <a:ext cx="2174100" cy="4226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
              <a:t>Music Theory</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What is the key signature of this piece? Is it major or minor? Why? </a:t>
            </a: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pic>
        <p:nvPicPr>
          <p:cNvPr id="165" name="Google Shape;165;p27"/>
          <p:cNvPicPr preferRelativeResize="0"/>
          <p:nvPr/>
        </p:nvPicPr>
        <p:blipFill>
          <a:blip r:embed="rId5">
            <a:alphaModFix/>
          </a:blip>
          <a:stretch>
            <a:fillRect/>
          </a:stretch>
        </p:blipFill>
        <p:spPr>
          <a:xfrm>
            <a:off x="2347325" y="608863"/>
            <a:ext cx="6572097" cy="3925775"/>
          </a:xfrm>
          <a:prstGeom prst="rect">
            <a:avLst/>
          </a:prstGeom>
          <a:noFill/>
          <a:ln>
            <a:noFill/>
          </a:ln>
        </p:spPr>
      </p:pic>
      <p:pic>
        <p:nvPicPr>
          <p:cNvPr id="2" name="Online Media 1" descr="example 1.mp3">
            <a:hlinkClick r:id="" action="ppaction://media"/>
            <a:extLst>
              <a:ext uri="{FF2B5EF4-FFF2-40B4-BE49-F238E27FC236}">
                <a16:creationId xmlns:a16="http://schemas.microsoft.com/office/drawing/2014/main" id="{91A66273-A67A-1D4E-AE22-BA23C74DB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273" y="382789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body" idx="1"/>
          </p:nvPr>
        </p:nvSpPr>
        <p:spPr>
          <a:xfrm>
            <a:off x="433100" y="452600"/>
            <a:ext cx="59988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 music, texture is the way harmonies, melodies, rhythms, and timbres (like different instruments) relate to the overall effect of a piece of music.</a:t>
            </a:r>
            <a:endParaRPr/>
          </a:p>
        </p:txBody>
      </p:sp>
      <p:sp>
        <p:nvSpPr>
          <p:cNvPr id="172" name="Google Shape;172;p28"/>
          <p:cNvSpPr txBox="1"/>
          <p:nvPr/>
        </p:nvSpPr>
        <p:spPr>
          <a:xfrm>
            <a:off x="1001400" y="1303825"/>
            <a:ext cx="1896600" cy="4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Monophony</a:t>
            </a:r>
            <a:endParaRPr b="1">
              <a:latin typeface="Playfair Display"/>
              <a:ea typeface="Playfair Display"/>
              <a:cs typeface="Playfair Display"/>
              <a:sym typeface="Playfair Display"/>
            </a:endParaRPr>
          </a:p>
          <a:p>
            <a:pPr marL="0" lvl="0" indent="0" algn="ctr" rtl="0">
              <a:spcBef>
                <a:spcPts val="0"/>
              </a:spcBef>
              <a:spcAft>
                <a:spcPts val="0"/>
              </a:spcAft>
              <a:buNone/>
            </a:pPr>
            <a:r>
              <a:rPr lang="en">
                <a:latin typeface="Playfair Display"/>
                <a:ea typeface="Playfair Display"/>
                <a:cs typeface="Playfair Display"/>
                <a:sym typeface="Playfair Display"/>
              </a:rPr>
              <a:t>A single melodic line</a:t>
            </a:r>
            <a:endParaRPr>
              <a:latin typeface="Playfair Display"/>
              <a:ea typeface="Playfair Display"/>
              <a:cs typeface="Playfair Display"/>
              <a:sym typeface="Playfair Display"/>
            </a:endParaRPr>
          </a:p>
        </p:txBody>
      </p:sp>
      <p:sp>
        <p:nvSpPr>
          <p:cNvPr id="173" name="Google Shape;173;p28"/>
          <p:cNvSpPr txBox="1"/>
          <p:nvPr/>
        </p:nvSpPr>
        <p:spPr>
          <a:xfrm>
            <a:off x="433100" y="2115600"/>
            <a:ext cx="3420600" cy="4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Polyphony</a:t>
            </a:r>
            <a:endParaRPr b="1">
              <a:latin typeface="Playfair Display"/>
              <a:ea typeface="Playfair Display"/>
              <a:cs typeface="Playfair Display"/>
              <a:sym typeface="Playfair Display"/>
            </a:endParaRPr>
          </a:p>
          <a:p>
            <a:pPr marL="0" lvl="0" indent="0" algn="ctr" rtl="0">
              <a:spcBef>
                <a:spcPts val="0"/>
              </a:spcBef>
              <a:spcAft>
                <a:spcPts val="0"/>
              </a:spcAft>
              <a:buNone/>
            </a:pPr>
            <a:r>
              <a:rPr lang="en">
                <a:latin typeface="Playfair Display"/>
                <a:ea typeface="Playfair Display"/>
                <a:cs typeface="Playfair Display"/>
                <a:sym typeface="Playfair Display"/>
              </a:rPr>
              <a:t>Two or more independent melodic lines</a:t>
            </a:r>
            <a:endParaRPr>
              <a:latin typeface="Playfair Display"/>
              <a:ea typeface="Playfair Display"/>
              <a:cs typeface="Playfair Display"/>
              <a:sym typeface="Playfair Display"/>
            </a:endParaRPr>
          </a:p>
        </p:txBody>
      </p:sp>
      <p:sp>
        <p:nvSpPr>
          <p:cNvPr id="174" name="Google Shape;174;p28"/>
          <p:cNvSpPr txBox="1"/>
          <p:nvPr/>
        </p:nvSpPr>
        <p:spPr>
          <a:xfrm>
            <a:off x="3960050" y="1303825"/>
            <a:ext cx="4954500" cy="4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Homophony</a:t>
            </a:r>
            <a:endParaRPr b="1">
              <a:latin typeface="Playfair Display"/>
              <a:ea typeface="Playfair Display"/>
              <a:cs typeface="Playfair Display"/>
              <a:sym typeface="Playfair Display"/>
            </a:endParaRPr>
          </a:p>
          <a:p>
            <a:pPr marL="0" lvl="0" indent="0" algn="ctr" rtl="0">
              <a:spcBef>
                <a:spcPts val="0"/>
              </a:spcBef>
              <a:spcAft>
                <a:spcPts val="0"/>
              </a:spcAft>
              <a:buNone/>
            </a:pPr>
            <a:r>
              <a:rPr lang="en">
                <a:latin typeface="Playfair Display"/>
                <a:ea typeface="Playfair Display"/>
                <a:cs typeface="Playfair Display"/>
                <a:sym typeface="Playfair Display"/>
              </a:rPr>
              <a:t>Primary melody line with harmonies on the same rhythm</a:t>
            </a:r>
            <a:endParaRPr>
              <a:latin typeface="Playfair Display"/>
              <a:ea typeface="Playfair Display"/>
              <a:cs typeface="Playfair Display"/>
              <a:sym typeface="Playfair Display"/>
            </a:endParaRPr>
          </a:p>
        </p:txBody>
      </p:sp>
      <p:sp>
        <p:nvSpPr>
          <p:cNvPr id="175" name="Google Shape;175;p28"/>
          <p:cNvSpPr txBox="1"/>
          <p:nvPr/>
        </p:nvSpPr>
        <p:spPr>
          <a:xfrm>
            <a:off x="4252400" y="2115600"/>
            <a:ext cx="4369800" cy="4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Heterophony</a:t>
            </a:r>
            <a:endParaRPr b="1">
              <a:latin typeface="Playfair Display"/>
              <a:ea typeface="Playfair Display"/>
              <a:cs typeface="Playfair Display"/>
              <a:sym typeface="Playfair Display"/>
            </a:endParaRPr>
          </a:p>
          <a:p>
            <a:pPr marL="0" lvl="0" indent="0" algn="ctr" rtl="0">
              <a:spcBef>
                <a:spcPts val="0"/>
              </a:spcBef>
              <a:spcAft>
                <a:spcPts val="0"/>
              </a:spcAft>
              <a:buNone/>
            </a:pPr>
            <a:r>
              <a:rPr lang="en">
                <a:latin typeface="Playfair Display"/>
                <a:ea typeface="Playfair Display"/>
                <a:cs typeface="Playfair Display"/>
                <a:sym typeface="Playfair Display"/>
              </a:rPr>
              <a:t>Multiple voices or instruments performing a single melody with slight variation</a:t>
            </a:r>
            <a:endParaRPr>
              <a:latin typeface="Playfair Display"/>
              <a:ea typeface="Playfair Display"/>
              <a:cs typeface="Playfair Display"/>
              <a:sym typeface="Playfair Display"/>
            </a:endParaRPr>
          </a:p>
        </p:txBody>
      </p:sp>
      <p:pic>
        <p:nvPicPr>
          <p:cNvPr id="176" name="Google Shape;176;p28" descr="Created by Alisha Nypaver and Ephraim Schäfli. &#10;&#10;&#10;Song Credits: &#10;&#10;0:16 - &quot;Renegade&quot; by Styx&#10;&#10;1:06 - &quot;Hallelujah Chorus&quot; from Messiah by G.F. Handel, conducted by Andre Rieu&#10;&#10;1:24 - &quot;So What&quot; by P!nk&#10;&#10;1:41 - &quot;Me and My Guitar&quot; by Tom Rice&#10;&#10;2:47  - &quot;Tubthumping&quot; by Chumbawumba&#10;&#10;4:31 - &quot;Come On Eileen&quot; by Dexy's Midnight Runners" title="Musical Texture (Definition of Monophonic, Homophonic, Polyphonic, Heterophonic Textures)">
            <a:hlinkClick r:id="rId3"/>
          </p:cNvPr>
          <p:cNvPicPr preferRelativeResize="0"/>
          <p:nvPr/>
        </p:nvPicPr>
        <p:blipFill>
          <a:blip r:embed="rId4">
            <a:alphaModFix/>
          </a:blip>
          <a:stretch>
            <a:fillRect/>
          </a:stretch>
        </p:blipFill>
        <p:spPr>
          <a:xfrm>
            <a:off x="2724542" y="2927375"/>
            <a:ext cx="2690933" cy="2018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body" idx="1"/>
          </p:nvPr>
        </p:nvSpPr>
        <p:spPr>
          <a:xfrm>
            <a:off x="311700" y="-76925"/>
            <a:ext cx="2174100" cy="422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is the texture at measure 3?</a:t>
            </a:r>
            <a:endParaRPr/>
          </a:p>
        </p:txBody>
      </p:sp>
      <p:pic>
        <p:nvPicPr>
          <p:cNvPr id="183" name="Google Shape;183;p29"/>
          <p:cNvPicPr preferRelativeResize="0"/>
          <p:nvPr/>
        </p:nvPicPr>
        <p:blipFill>
          <a:blip r:embed="rId5">
            <a:alphaModFix/>
          </a:blip>
          <a:stretch>
            <a:fillRect/>
          </a:stretch>
        </p:blipFill>
        <p:spPr>
          <a:xfrm>
            <a:off x="2624075" y="1270125"/>
            <a:ext cx="6353400" cy="2904189"/>
          </a:xfrm>
          <a:prstGeom prst="rect">
            <a:avLst/>
          </a:prstGeom>
          <a:noFill/>
          <a:ln>
            <a:noFill/>
          </a:ln>
        </p:spPr>
      </p:pic>
      <p:sp>
        <p:nvSpPr>
          <p:cNvPr id="184" name="Google Shape;184;p29"/>
          <p:cNvSpPr txBox="1"/>
          <p:nvPr/>
        </p:nvSpPr>
        <p:spPr>
          <a:xfrm>
            <a:off x="0" y="2890300"/>
            <a:ext cx="2174100" cy="8565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Clr>
                <a:schemeClr val="dk2"/>
              </a:buClr>
              <a:buSzPts val="1100"/>
              <a:buFont typeface="Arial"/>
              <a:buNone/>
            </a:pPr>
            <a:r>
              <a:rPr lang="en" sz="1800" dirty="0">
                <a:solidFill>
                  <a:schemeClr val="dk2"/>
                </a:solidFill>
                <a:latin typeface="Playfair Display"/>
                <a:ea typeface="Playfair Display"/>
                <a:cs typeface="Playfair Display"/>
                <a:sym typeface="Playfair Display"/>
              </a:rPr>
              <a:t>What does</a:t>
            </a:r>
            <a:endParaRPr sz="1800" dirty="0">
              <a:solidFill>
                <a:schemeClr val="dk2"/>
              </a:solidFill>
              <a:latin typeface="Playfair Display"/>
              <a:ea typeface="Playfair Display"/>
              <a:cs typeface="Playfair Display"/>
              <a:sym typeface="Playfair Display"/>
            </a:endParaRPr>
          </a:p>
          <a:p>
            <a:pPr marL="457200" lvl="0" indent="0" algn="ctr" rtl="0">
              <a:spcBef>
                <a:spcPts val="0"/>
              </a:spcBef>
              <a:spcAft>
                <a:spcPts val="0"/>
              </a:spcAft>
              <a:buClr>
                <a:schemeClr val="dk2"/>
              </a:buClr>
              <a:buSzPts val="1100"/>
              <a:buFont typeface="Arial"/>
              <a:buNone/>
            </a:pPr>
            <a:r>
              <a:rPr lang="en" sz="1800" dirty="0">
                <a:solidFill>
                  <a:schemeClr val="dk2"/>
                </a:solidFill>
                <a:latin typeface="Playfair Display"/>
                <a:ea typeface="Playfair Display"/>
                <a:cs typeface="Playfair Display"/>
                <a:sym typeface="Playfair Display"/>
              </a:rPr>
              <a:t>“</a:t>
            </a:r>
            <a:r>
              <a:rPr lang="en" sz="1800" dirty="0" err="1">
                <a:solidFill>
                  <a:schemeClr val="dk2"/>
                </a:solidFill>
                <a:latin typeface="Playfair Display"/>
                <a:ea typeface="Playfair Display"/>
                <a:cs typeface="Playfair Display"/>
                <a:sym typeface="Playfair Display"/>
              </a:rPr>
              <a:t>tutti</a:t>
            </a:r>
            <a:r>
              <a:rPr lang="en" sz="1800" dirty="0">
                <a:solidFill>
                  <a:schemeClr val="dk2"/>
                </a:solidFill>
                <a:latin typeface="Playfair Display"/>
                <a:ea typeface="Playfair Display"/>
                <a:cs typeface="Playfair Display"/>
                <a:sym typeface="Playfair Display"/>
              </a:rPr>
              <a:t>” mean? </a:t>
            </a:r>
            <a:endParaRPr dirty="0">
              <a:latin typeface="Playfair Display"/>
              <a:ea typeface="Playfair Display"/>
              <a:cs typeface="Playfair Display"/>
              <a:sym typeface="Playfair Display"/>
            </a:endParaRPr>
          </a:p>
        </p:txBody>
      </p:sp>
      <p:sp>
        <p:nvSpPr>
          <p:cNvPr id="185" name="Google Shape;185;p29"/>
          <p:cNvSpPr txBox="1"/>
          <p:nvPr/>
        </p:nvSpPr>
        <p:spPr>
          <a:xfrm>
            <a:off x="311700" y="258700"/>
            <a:ext cx="73410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pic>
        <p:nvPicPr>
          <p:cNvPr id="2" name="Online Media 1" descr="example 1.mp3">
            <a:hlinkClick r:id="" action="ppaction://media"/>
            <a:extLst>
              <a:ext uri="{FF2B5EF4-FFF2-40B4-BE49-F238E27FC236}">
                <a16:creationId xmlns:a16="http://schemas.microsoft.com/office/drawing/2014/main" id="{DD339007-3E88-5A4B-9871-68D6969F7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7236" y="37468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body" idx="1"/>
          </p:nvPr>
        </p:nvSpPr>
        <p:spPr>
          <a:xfrm>
            <a:off x="311700" y="486950"/>
            <a:ext cx="2174100" cy="43485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
              <a:t>What does the dynamic at measure 11 mean?</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How does the texture change at measure 11?</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What is the curved line in the alto part in measure 11?</a:t>
            </a:r>
            <a:endParaRPr/>
          </a:p>
        </p:txBody>
      </p:sp>
      <p:pic>
        <p:nvPicPr>
          <p:cNvPr id="191" name="Google Shape;191;p30"/>
          <p:cNvPicPr preferRelativeResize="0"/>
          <p:nvPr/>
        </p:nvPicPr>
        <p:blipFill>
          <a:blip r:embed="rId5">
            <a:alphaModFix/>
          </a:blip>
          <a:stretch>
            <a:fillRect/>
          </a:stretch>
        </p:blipFill>
        <p:spPr>
          <a:xfrm>
            <a:off x="3160325" y="152400"/>
            <a:ext cx="5432928" cy="4838702"/>
          </a:xfrm>
          <a:prstGeom prst="rect">
            <a:avLst/>
          </a:prstGeom>
          <a:noFill/>
          <a:ln>
            <a:noFill/>
          </a:ln>
        </p:spPr>
      </p:pic>
      <p:pic>
        <p:nvPicPr>
          <p:cNvPr id="2" name="Online Media 1" descr="example 2.mp3">
            <a:hlinkClick r:id="" action="ppaction://media"/>
            <a:extLst>
              <a:ext uri="{FF2B5EF4-FFF2-40B4-BE49-F238E27FC236}">
                <a16:creationId xmlns:a16="http://schemas.microsoft.com/office/drawing/2014/main" id="{AFED487F-D1ED-E042-A0C7-C4CD5191D2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945" y="425015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1"/>
          <p:cNvSpPr txBox="1">
            <a:spLocks noGrp="1"/>
          </p:cNvSpPr>
          <p:nvPr>
            <p:ph type="body" idx="1"/>
          </p:nvPr>
        </p:nvSpPr>
        <p:spPr>
          <a:xfrm>
            <a:off x="311700" y="484850"/>
            <a:ext cx="8579400" cy="419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100"/>
              <a:t>Modulation is the change from one tonality or tonal center to another.</a:t>
            </a:r>
            <a:endParaRPr sz="21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2"/>
          <p:cNvSpPr txBox="1">
            <a:spLocks noGrp="1"/>
          </p:cNvSpPr>
          <p:nvPr>
            <p:ph type="body" idx="1"/>
          </p:nvPr>
        </p:nvSpPr>
        <p:spPr>
          <a:xfrm>
            <a:off x="84100" y="230600"/>
            <a:ext cx="3062100" cy="4226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 dirty="0"/>
              <a:t>Music Theory</a:t>
            </a:r>
            <a:endParaRPr dirty="0"/>
          </a:p>
          <a:p>
            <a:pPr marL="457200" lvl="0" indent="0" algn="l" rtl="0">
              <a:spcBef>
                <a:spcPts val="0"/>
              </a:spcBef>
              <a:spcAft>
                <a:spcPts val="0"/>
              </a:spcAft>
              <a:buNone/>
            </a:pPr>
            <a:endParaRPr dirty="0"/>
          </a:p>
          <a:p>
            <a:pPr marL="457200" lvl="0" indent="0" algn="l" rtl="0">
              <a:spcBef>
                <a:spcPts val="0"/>
              </a:spcBef>
              <a:spcAft>
                <a:spcPts val="0"/>
              </a:spcAft>
              <a:buNone/>
            </a:pPr>
            <a:r>
              <a:rPr lang="en" dirty="0"/>
              <a:t>The key change from measure 18 to 19 uses what is called a common tone modulation. </a:t>
            </a:r>
            <a:endParaRPr dirty="0"/>
          </a:p>
          <a:p>
            <a:pPr marL="457200" lvl="0" indent="0" algn="l" rtl="0">
              <a:spcBef>
                <a:spcPts val="0"/>
              </a:spcBef>
              <a:spcAft>
                <a:spcPts val="0"/>
              </a:spcAft>
              <a:buNone/>
            </a:pPr>
            <a:endParaRPr dirty="0"/>
          </a:p>
          <a:p>
            <a:pPr marL="457200" lvl="0" indent="0" algn="l" rtl="0">
              <a:spcBef>
                <a:spcPts val="0"/>
              </a:spcBef>
              <a:spcAft>
                <a:spcPts val="0"/>
              </a:spcAft>
              <a:buNone/>
            </a:pPr>
            <a:r>
              <a:rPr lang="en" dirty="0"/>
              <a:t>A common tone modulation typically uses one sustained or repeated note to connect two  very distant keys.</a:t>
            </a:r>
            <a:endParaRPr dirty="0"/>
          </a:p>
        </p:txBody>
      </p:sp>
      <p:pic>
        <p:nvPicPr>
          <p:cNvPr id="203" name="Google Shape;203;p32"/>
          <p:cNvPicPr preferRelativeResize="0"/>
          <p:nvPr/>
        </p:nvPicPr>
        <p:blipFill>
          <a:blip r:embed="rId5">
            <a:alphaModFix/>
          </a:blip>
          <a:stretch>
            <a:fillRect/>
          </a:stretch>
        </p:blipFill>
        <p:spPr>
          <a:xfrm>
            <a:off x="3146200" y="152400"/>
            <a:ext cx="5494943" cy="4838700"/>
          </a:xfrm>
          <a:prstGeom prst="rect">
            <a:avLst/>
          </a:prstGeom>
          <a:noFill/>
          <a:ln>
            <a:noFill/>
          </a:ln>
        </p:spPr>
      </p:pic>
      <p:pic>
        <p:nvPicPr>
          <p:cNvPr id="2" name="Online Media 1" descr="example 3.mp3">
            <a:hlinkClick r:id="" action="ppaction://media"/>
            <a:extLst>
              <a:ext uri="{FF2B5EF4-FFF2-40B4-BE49-F238E27FC236}">
                <a16:creationId xmlns:a16="http://schemas.microsoft.com/office/drawing/2014/main" id="{F8E78449-A3FB-0542-A9B4-ECF2E2567D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457" y="43178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body" idx="1"/>
          </p:nvPr>
        </p:nvSpPr>
        <p:spPr>
          <a:xfrm>
            <a:off x="84100" y="594750"/>
            <a:ext cx="3062100" cy="4226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
              <a:t>Music Theory</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What key does this section start in?  What key does it end up in?</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What common tones are used to connect these keys? **hint- they are spelled enharmonically**</a:t>
            </a:r>
            <a:endParaRPr/>
          </a:p>
          <a:p>
            <a:pPr marL="457200" lvl="0" indent="0" algn="l" rtl="0">
              <a:spcBef>
                <a:spcPts val="0"/>
              </a:spcBef>
              <a:spcAft>
                <a:spcPts val="0"/>
              </a:spcAft>
              <a:buNone/>
            </a:pPr>
            <a:endParaRPr/>
          </a:p>
          <a:p>
            <a:pPr marL="457200" lvl="0" indent="0" algn="l" rtl="0">
              <a:spcBef>
                <a:spcPts val="0"/>
              </a:spcBef>
              <a:spcAft>
                <a:spcPts val="0"/>
              </a:spcAft>
              <a:buNone/>
            </a:pPr>
            <a:r>
              <a:rPr lang="en" sz="1100"/>
              <a:t>enharmonically-</a:t>
            </a:r>
            <a:r>
              <a:rPr lang="en" sz="1100">
                <a:solidFill>
                  <a:srgbClr val="222222"/>
                </a:solidFill>
                <a:highlight>
                  <a:srgbClr val="FFFFFF"/>
                </a:highlight>
              </a:rPr>
              <a:t>relating to notes that are the same in pitch (in modern tuning) though bearing different names (e.g., F sharp and G flat or B and C flat).</a:t>
            </a:r>
            <a:endParaRPr/>
          </a:p>
        </p:txBody>
      </p:sp>
      <p:pic>
        <p:nvPicPr>
          <p:cNvPr id="210" name="Google Shape;210;p33"/>
          <p:cNvPicPr preferRelativeResize="0"/>
          <p:nvPr/>
        </p:nvPicPr>
        <p:blipFill>
          <a:blip r:embed="rId3">
            <a:alphaModFix/>
          </a:blip>
          <a:stretch>
            <a:fillRect/>
          </a:stretch>
        </p:blipFill>
        <p:spPr>
          <a:xfrm>
            <a:off x="3146200" y="152400"/>
            <a:ext cx="5494943" cy="48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16"/>
          <p:cNvSpPr txBox="1">
            <a:spLocks noGrp="1"/>
          </p:cNvSpPr>
          <p:nvPr>
            <p:ph type="ctr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cruelly, love</a:t>
            </a:r>
            <a:endParaRPr/>
          </a:p>
        </p:txBody>
      </p:sp>
      <p:sp>
        <p:nvSpPr>
          <p:cNvPr id="86" name="Google Shape;86;p16"/>
          <p:cNvSpPr txBox="1">
            <a:spLocks noGrp="1"/>
          </p:cNvSpPr>
          <p:nvPr>
            <p:ph type="subTitle" idx="1"/>
          </p:nvPr>
        </p:nvSpPr>
        <p:spPr>
          <a:xfrm>
            <a:off x="344250" y="3550650"/>
            <a:ext cx="4910100" cy="82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Music by J.D. Frizzell</a:t>
            </a:r>
            <a:endParaRPr/>
          </a:p>
          <a:p>
            <a:pPr marL="0" lvl="0" indent="0" algn="l" rtl="0">
              <a:spcBef>
                <a:spcPts val="0"/>
              </a:spcBef>
              <a:spcAft>
                <a:spcPts val="0"/>
              </a:spcAft>
              <a:buNone/>
            </a:pPr>
            <a:r>
              <a:rPr lang="en"/>
              <a:t>Poetry by E.E. Cummings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4"/>
          <p:cNvSpPr txBox="1">
            <a:spLocks noGrp="1"/>
          </p:cNvSpPr>
          <p:nvPr>
            <p:ph type="body" idx="1"/>
          </p:nvPr>
        </p:nvSpPr>
        <p:spPr>
          <a:xfrm>
            <a:off x="84100" y="594750"/>
            <a:ext cx="3062100" cy="4226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
              <a:t>Music Theory</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Another key change happens from measure 21 to 22.  This time, it is a common chord modulation.  A common chord modulation uses an entire chord that exists in both the old key and the new one.</a:t>
            </a:r>
            <a:endParaRPr/>
          </a:p>
        </p:txBody>
      </p:sp>
      <p:pic>
        <p:nvPicPr>
          <p:cNvPr id="216" name="Google Shape;216;p34"/>
          <p:cNvPicPr preferRelativeResize="0"/>
          <p:nvPr/>
        </p:nvPicPr>
        <p:blipFill>
          <a:blip r:embed="rId5">
            <a:alphaModFix/>
          </a:blip>
          <a:stretch>
            <a:fillRect/>
          </a:stretch>
        </p:blipFill>
        <p:spPr>
          <a:xfrm>
            <a:off x="3298600" y="1360438"/>
            <a:ext cx="5692999" cy="2695320"/>
          </a:xfrm>
          <a:prstGeom prst="rect">
            <a:avLst/>
          </a:prstGeom>
          <a:noFill/>
          <a:ln>
            <a:noFill/>
          </a:ln>
        </p:spPr>
      </p:pic>
      <p:sp>
        <p:nvSpPr>
          <p:cNvPr id="217" name="Google Shape;217;p34"/>
          <p:cNvSpPr txBox="1"/>
          <p:nvPr/>
        </p:nvSpPr>
        <p:spPr>
          <a:xfrm>
            <a:off x="4275650" y="3654775"/>
            <a:ext cx="73377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E: ii</a:t>
            </a:r>
            <a:r>
              <a:rPr lang="en" baseline="30000">
                <a:latin typeface="Playfair Display"/>
                <a:ea typeface="Playfair Display"/>
                <a:cs typeface="Playfair Display"/>
                <a:sym typeface="Playfair Display"/>
              </a:rPr>
              <a:t>7</a:t>
            </a:r>
            <a:r>
              <a:rPr lang="en">
                <a:latin typeface="Playfair Display"/>
                <a:ea typeface="Playfair Display"/>
                <a:cs typeface="Playfair Display"/>
                <a:sym typeface="Playfair Display"/>
              </a:rPr>
              <a:t>/</a:t>
            </a:r>
            <a:endParaRPr>
              <a:latin typeface="Playfair Display"/>
              <a:ea typeface="Playfair Display"/>
              <a:cs typeface="Playfair Display"/>
              <a:sym typeface="Playfair Display"/>
            </a:endParaRPr>
          </a:p>
          <a:p>
            <a:pPr marL="0" lvl="0" indent="0" algn="l" rtl="0">
              <a:spcBef>
                <a:spcPts val="0"/>
              </a:spcBef>
              <a:spcAft>
                <a:spcPts val="0"/>
              </a:spcAft>
              <a:buNone/>
            </a:pPr>
            <a:r>
              <a:rPr lang="en">
                <a:latin typeface="Playfair Display"/>
                <a:ea typeface="Playfair Display"/>
                <a:cs typeface="Playfair Display"/>
                <a:sym typeface="Playfair Display"/>
              </a:rPr>
              <a:t>     D: iii</a:t>
            </a:r>
            <a:r>
              <a:rPr lang="en" baseline="30000">
                <a:latin typeface="Playfair Display"/>
                <a:ea typeface="Playfair Display"/>
                <a:cs typeface="Playfair Display"/>
                <a:sym typeface="Playfair Display"/>
              </a:rPr>
              <a:t>7				  </a:t>
            </a:r>
            <a:endParaRPr>
              <a:latin typeface="Playfair Display"/>
              <a:ea typeface="Playfair Display"/>
              <a:cs typeface="Playfair Display"/>
              <a:sym typeface="Playfair Display"/>
            </a:endParaRPr>
          </a:p>
        </p:txBody>
      </p:sp>
      <p:sp>
        <p:nvSpPr>
          <p:cNvPr id="218" name="Google Shape;218;p34"/>
          <p:cNvSpPr txBox="1"/>
          <p:nvPr/>
        </p:nvSpPr>
        <p:spPr>
          <a:xfrm>
            <a:off x="4296500" y="3090350"/>
            <a:ext cx="3697200" cy="35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latin typeface="Playfair Display"/>
                <a:ea typeface="Playfair Display"/>
                <a:cs typeface="Playfair Display"/>
                <a:sym typeface="Playfair Display"/>
              </a:rPr>
              <a:t>F# minor</a:t>
            </a:r>
            <a:r>
              <a:rPr lang="en" baseline="30000">
                <a:solidFill>
                  <a:schemeClr val="dk2"/>
                </a:solidFill>
                <a:latin typeface="Playfair Display"/>
                <a:ea typeface="Playfair Display"/>
                <a:cs typeface="Playfair Display"/>
                <a:sym typeface="Playfair Display"/>
              </a:rPr>
              <a:t>7</a:t>
            </a:r>
            <a:endParaRPr baseline="3000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p:txBody>
      </p:sp>
      <p:pic>
        <p:nvPicPr>
          <p:cNvPr id="2" name="Online Media 1" descr="example 4.mp3">
            <a:hlinkClick r:id="" action="ppaction://media"/>
            <a:extLst>
              <a:ext uri="{FF2B5EF4-FFF2-40B4-BE49-F238E27FC236}">
                <a16:creationId xmlns:a16="http://schemas.microsoft.com/office/drawing/2014/main" id="{0856DE54-0B97-5948-965C-B18DC0FA12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00" y="43307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5"/>
          <p:cNvSpPr txBox="1">
            <a:spLocks noGrp="1"/>
          </p:cNvSpPr>
          <p:nvPr>
            <p:ph type="body" idx="1"/>
          </p:nvPr>
        </p:nvSpPr>
        <p:spPr>
          <a:xfrm>
            <a:off x="311700" y="1234075"/>
            <a:ext cx="8520600" cy="372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Practice singing the opening phrase of “cruelly, love”.  </a:t>
            </a:r>
            <a:endParaRPr dirty="0"/>
          </a:p>
          <a:p>
            <a:pPr marL="0" lvl="0" indent="0" algn="l" rtl="0">
              <a:spcBef>
                <a:spcPts val="1600"/>
              </a:spcBef>
              <a:spcAft>
                <a:spcPts val="0"/>
              </a:spcAft>
              <a:buNone/>
            </a:pPr>
            <a:endParaRPr dirty="0"/>
          </a:p>
          <a:p>
            <a:pPr marL="0" lvl="0" indent="0" algn="l" rtl="0">
              <a:spcBef>
                <a:spcPts val="1600"/>
              </a:spcBef>
              <a:spcAft>
                <a:spcPts val="0"/>
              </a:spcAft>
              <a:buNone/>
            </a:pPr>
            <a:r>
              <a:rPr lang="en" dirty="0"/>
              <a:t>Record yourself singing this opening phrase.  If the range is uncomfortable, sing your voice part’s line in the repeated phrase.</a:t>
            </a:r>
            <a:endParaRPr dirty="0"/>
          </a:p>
          <a:p>
            <a:pPr marL="0" lvl="0" indent="0" algn="l" rtl="0">
              <a:spcBef>
                <a:spcPts val="1600"/>
              </a:spcBef>
              <a:spcAft>
                <a:spcPts val="0"/>
              </a:spcAft>
              <a:buNone/>
            </a:pPr>
            <a:r>
              <a:rPr lang="en" dirty="0"/>
              <a:t>Keys for success:</a:t>
            </a:r>
            <a:endParaRPr dirty="0"/>
          </a:p>
          <a:p>
            <a:pPr marL="457200" lvl="0" indent="-342900" algn="l" rtl="0">
              <a:spcBef>
                <a:spcPts val="1600"/>
              </a:spcBef>
              <a:spcAft>
                <a:spcPts val="0"/>
              </a:spcAft>
              <a:buSzPts val="1800"/>
              <a:buChar char="●"/>
            </a:pPr>
            <a:r>
              <a:rPr lang="en" dirty="0"/>
              <a:t>A strong initial breath and onset with a “c” consonant on “cruelly”</a:t>
            </a:r>
            <a:endParaRPr dirty="0"/>
          </a:p>
          <a:p>
            <a:pPr marL="457200" lvl="0" indent="-342900" algn="l" rtl="0">
              <a:spcBef>
                <a:spcPts val="0"/>
              </a:spcBef>
              <a:spcAft>
                <a:spcPts val="0"/>
              </a:spcAft>
              <a:buSzPts val="1800"/>
              <a:buChar char="●"/>
            </a:pPr>
            <a:r>
              <a:rPr lang="en" dirty="0"/>
              <a:t>Immediate movement from “c” to an “</a:t>
            </a:r>
            <a:r>
              <a:rPr lang="en" dirty="0" err="1"/>
              <a:t>oo</a:t>
            </a:r>
            <a:r>
              <a:rPr lang="en" dirty="0"/>
              <a:t>” vowel with only a short flipped “r” between</a:t>
            </a:r>
            <a:endParaRPr dirty="0"/>
          </a:p>
          <a:p>
            <a:pPr marL="457200" lvl="0" indent="-342900" algn="l" rtl="0">
              <a:spcBef>
                <a:spcPts val="0"/>
              </a:spcBef>
              <a:spcAft>
                <a:spcPts val="0"/>
              </a:spcAft>
              <a:buSzPts val="1800"/>
              <a:buChar char="●"/>
            </a:pPr>
            <a:r>
              <a:rPr lang="en" dirty="0"/>
              <a:t>Utilizing tall, open vowels throughout the phrase</a:t>
            </a:r>
            <a:br>
              <a:rPr lang="en" dirty="0"/>
            </a:br>
            <a:endParaRPr dirty="0"/>
          </a:p>
        </p:txBody>
      </p:sp>
      <p:sp>
        <p:nvSpPr>
          <p:cNvPr id="225" name="Google Shape;225;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Vocal Technique</a:t>
            </a:r>
            <a:endParaRPr/>
          </a:p>
        </p:txBody>
      </p:sp>
      <p:pic>
        <p:nvPicPr>
          <p:cNvPr id="2" name="Online Media 1" descr="example 5.mp3">
            <a:hlinkClick r:id="" action="ppaction://media"/>
            <a:extLst>
              <a:ext uri="{FF2B5EF4-FFF2-40B4-BE49-F238E27FC236}">
                <a16:creationId xmlns:a16="http://schemas.microsoft.com/office/drawing/2014/main" id="{018D4A9D-7FF5-BE45-AB7D-9EE6674A32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1700" y="152804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6"/>
          <p:cNvSpPr txBox="1">
            <a:spLocks noGrp="1"/>
          </p:cNvSpPr>
          <p:nvPr>
            <p:ph type="body" idx="1"/>
          </p:nvPr>
        </p:nvSpPr>
        <p:spPr>
          <a:xfrm>
            <a:off x="311700" y="1234075"/>
            <a:ext cx="8520600" cy="372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1"/>
                </a:highlight>
              </a:rPr>
              <a:t>Range</a:t>
            </a:r>
            <a:r>
              <a:rPr lang="en"/>
              <a:t> consists of the lowest to the highest note that your voice can phonate, or sing.</a:t>
            </a:r>
            <a:endParaRPr/>
          </a:p>
          <a:p>
            <a:pPr marL="0" lvl="0" indent="0" algn="l" rtl="0">
              <a:spcBef>
                <a:spcPts val="1600"/>
              </a:spcBef>
              <a:spcAft>
                <a:spcPts val="0"/>
              </a:spcAft>
              <a:buNone/>
            </a:pPr>
            <a:r>
              <a:rPr lang="en"/>
              <a:t>Useable range typically does not include notes on the low end that you cannot produce reliably.  Useable range also does not include notes on the high end that require considerable strain or tension.  </a:t>
            </a:r>
            <a:endParaRPr/>
          </a:p>
          <a:p>
            <a:pPr marL="0" lvl="0" indent="0" algn="l" rtl="0">
              <a:spcBef>
                <a:spcPts val="1600"/>
              </a:spcBef>
              <a:spcAft>
                <a:spcPts val="0"/>
              </a:spcAft>
              <a:buNone/>
            </a:pPr>
            <a:r>
              <a:rPr lang="en"/>
              <a:t>Look through the entire piece.</a:t>
            </a:r>
            <a:br>
              <a:rPr lang="en"/>
            </a:br>
            <a:r>
              <a:rPr lang="en"/>
              <a:t>What is the range of your voice part </a:t>
            </a:r>
            <a:br>
              <a:rPr lang="en"/>
            </a:br>
            <a:r>
              <a:rPr lang="en"/>
              <a:t>for “cruelly, love?”</a:t>
            </a:r>
            <a:endParaRPr/>
          </a:p>
          <a:p>
            <a:pPr marL="0" lvl="0" indent="0" algn="l" rtl="0">
              <a:spcBef>
                <a:spcPts val="1600"/>
              </a:spcBef>
              <a:spcAft>
                <a:spcPts val="0"/>
              </a:spcAft>
              <a:buNone/>
            </a:pPr>
            <a:r>
              <a:rPr lang="en" i="1"/>
              <a:t>Example: D3 to E flat 4</a:t>
            </a:r>
            <a:endParaRPr i="1"/>
          </a:p>
          <a:p>
            <a:pPr marL="0" lvl="0" indent="0" algn="l" rtl="0">
              <a:spcBef>
                <a:spcPts val="1600"/>
              </a:spcBef>
              <a:spcAft>
                <a:spcPts val="0"/>
              </a:spcAft>
              <a:buNone/>
            </a:pPr>
            <a:endParaRPr/>
          </a:p>
          <a:p>
            <a:pPr marL="0" lvl="0" indent="0" algn="l" rtl="0">
              <a:spcBef>
                <a:spcPts val="1600"/>
              </a:spcBef>
              <a:spcAft>
                <a:spcPts val="1600"/>
              </a:spcAft>
              <a:buNone/>
            </a:pPr>
            <a:br>
              <a:rPr lang="en"/>
            </a:br>
            <a:endParaRPr/>
          </a:p>
        </p:txBody>
      </p:sp>
      <p:sp>
        <p:nvSpPr>
          <p:cNvPr id="232" name="Google Shape;232;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Vocal Technique</a:t>
            </a:r>
            <a:endParaRPr/>
          </a:p>
        </p:txBody>
      </p:sp>
      <p:pic>
        <p:nvPicPr>
          <p:cNvPr id="233" name="Google Shape;233;p36"/>
          <p:cNvPicPr preferRelativeResize="0"/>
          <p:nvPr/>
        </p:nvPicPr>
        <p:blipFill>
          <a:blip r:embed="rId3">
            <a:alphaModFix/>
          </a:blip>
          <a:stretch>
            <a:fillRect/>
          </a:stretch>
        </p:blipFill>
        <p:spPr>
          <a:xfrm>
            <a:off x="5082800" y="2741475"/>
            <a:ext cx="3646476" cy="2220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284100" y="307975"/>
            <a:ext cx="2479800" cy="426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Discussion Prompt	</a:t>
            </a:r>
            <a:endParaRPr/>
          </a:p>
        </p:txBody>
      </p:sp>
      <p:sp>
        <p:nvSpPr>
          <p:cNvPr id="239" name="Google Shape;239;p37"/>
          <p:cNvSpPr txBox="1">
            <a:spLocks noGrp="1"/>
          </p:cNvSpPr>
          <p:nvPr>
            <p:ph type="body" idx="1"/>
          </p:nvPr>
        </p:nvSpPr>
        <p:spPr>
          <a:xfrm>
            <a:off x="3381100" y="307975"/>
            <a:ext cx="5451300" cy="12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1"/>
              <a:t>“Music matters because people matter”</a:t>
            </a:r>
            <a:endParaRPr sz="2300" b="1"/>
          </a:p>
          <a:p>
            <a:pPr marL="457200" lvl="0" indent="-342900" algn="l" rtl="0">
              <a:spcBef>
                <a:spcPts val="1600"/>
              </a:spcBef>
              <a:spcAft>
                <a:spcPts val="0"/>
              </a:spcAft>
              <a:buSzPts val="1800"/>
              <a:buChar char="-"/>
            </a:pPr>
            <a:r>
              <a:rPr lang="en"/>
              <a:t>Dr. J.D. Frizzell</a:t>
            </a:r>
            <a:endParaRPr/>
          </a:p>
          <a:p>
            <a:pPr marL="0" lvl="0" indent="0" algn="l" rtl="0">
              <a:spcBef>
                <a:spcPts val="1600"/>
              </a:spcBef>
              <a:spcAft>
                <a:spcPts val="1600"/>
              </a:spcAft>
              <a:buNone/>
            </a:pPr>
            <a:endParaRPr/>
          </a:p>
        </p:txBody>
      </p:sp>
      <p:sp>
        <p:nvSpPr>
          <p:cNvPr id="240" name="Google Shape;240;p37"/>
          <p:cNvSpPr txBox="1"/>
          <p:nvPr/>
        </p:nvSpPr>
        <p:spPr>
          <a:xfrm>
            <a:off x="3381100" y="1636900"/>
            <a:ext cx="5339700" cy="29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Playfair Display"/>
                <a:ea typeface="Playfair Display"/>
                <a:cs typeface="Playfair Display"/>
                <a:sym typeface="Playfair Display"/>
              </a:rPr>
              <a:t>What does this quote mean to you?  </a:t>
            </a:r>
            <a:endParaRPr sz="1800">
              <a:latin typeface="Playfair Display"/>
              <a:ea typeface="Playfair Display"/>
              <a:cs typeface="Playfair Display"/>
              <a:sym typeface="Playfair Display"/>
            </a:endParaRPr>
          </a:p>
          <a:p>
            <a:pPr marL="0" lvl="0" indent="0" algn="l" rtl="0">
              <a:spcBef>
                <a:spcPts val="0"/>
              </a:spcBef>
              <a:spcAft>
                <a:spcPts val="0"/>
              </a:spcAft>
              <a:buNone/>
            </a:pPr>
            <a:endParaRPr sz="1800">
              <a:latin typeface="Playfair Display"/>
              <a:ea typeface="Playfair Display"/>
              <a:cs typeface="Playfair Display"/>
              <a:sym typeface="Playfair Display"/>
            </a:endParaRPr>
          </a:p>
          <a:p>
            <a:pPr marL="0" lvl="0" indent="0" algn="l" rtl="0">
              <a:spcBef>
                <a:spcPts val="0"/>
              </a:spcBef>
              <a:spcAft>
                <a:spcPts val="0"/>
              </a:spcAft>
              <a:buNone/>
            </a:pPr>
            <a:r>
              <a:rPr lang="en" sz="1800">
                <a:latin typeface="Playfair Display"/>
                <a:ea typeface="Playfair Display"/>
                <a:cs typeface="Playfair Display"/>
                <a:sym typeface="Playfair Display"/>
              </a:rPr>
              <a:t>How has your attitude towards singing and making music changed during the past year?</a:t>
            </a:r>
            <a:endParaRPr sz="1800">
              <a:latin typeface="Playfair Display"/>
              <a:ea typeface="Playfair Display"/>
              <a:cs typeface="Playfair Display"/>
              <a:sym typeface="Playfair Display"/>
            </a:endParaRPr>
          </a:p>
          <a:p>
            <a:pPr marL="0" lvl="0" indent="0" algn="l" rtl="0">
              <a:spcBef>
                <a:spcPts val="0"/>
              </a:spcBef>
              <a:spcAft>
                <a:spcPts val="0"/>
              </a:spcAft>
              <a:buNone/>
            </a:pPr>
            <a:endParaRPr sz="1800">
              <a:latin typeface="Playfair Display"/>
              <a:ea typeface="Playfair Display"/>
              <a:cs typeface="Playfair Display"/>
              <a:sym typeface="Playfair Display"/>
            </a:endParaRPr>
          </a:p>
          <a:p>
            <a:pPr marL="0" lvl="0" indent="0" algn="l" rtl="0">
              <a:spcBef>
                <a:spcPts val="0"/>
              </a:spcBef>
              <a:spcAft>
                <a:spcPts val="0"/>
              </a:spcAft>
              <a:buNone/>
            </a:pPr>
            <a:r>
              <a:rPr lang="en" sz="1800">
                <a:latin typeface="Playfair Display"/>
                <a:ea typeface="Playfair Display"/>
                <a:cs typeface="Playfair Display"/>
                <a:sym typeface="Playfair Display"/>
              </a:rPr>
              <a:t>How has the relative isolation of 2020 impacted your perception of the importance of your friends and family?</a:t>
            </a:r>
            <a:endParaRPr sz="1800">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275150" y="138650"/>
            <a:ext cx="2479800" cy="426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Composer Background	</a:t>
            </a:r>
            <a:endParaRPr>
              <a:solidFill>
                <a:schemeClr val="dk2"/>
              </a:solidFill>
            </a:endParaRPr>
          </a:p>
        </p:txBody>
      </p:sp>
      <p:sp>
        <p:nvSpPr>
          <p:cNvPr id="92" name="Google Shape;92;p17"/>
          <p:cNvSpPr txBox="1">
            <a:spLocks noGrp="1"/>
          </p:cNvSpPr>
          <p:nvPr>
            <p:ph type="body" idx="1"/>
          </p:nvPr>
        </p:nvSpPr>
        <p:spPr>
          <a:xfrm>
            <a:off x="3381100" y="307975"/>
            <a:ext cx="5451300" cy="426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composer of this piece is Dr. J.D. Frizzell.  He is currently the Director of Fine Arts at Briarcrest Christian School outside of Memphis, Tennessee. </a:t>
            </a:r>
            <a:endParaRPr/>
          </a:p>
          <a:p>
            <a:pPr marL="0" lvl="0" indent="0" algn="l" rtl="0">
              <a:spcBef>
                <a:spcPts val="1600"/>
              </a:spcBef>
              <a:spcAft>
                <a:spcPts val="0"/>
              </a:spcAft>
              <a:buNone/>
            </a:pPr>
            <a:r>
              <a:rPr lang="en"/>
              <a:t>One interesting fact about Dr. Frizzell is that he didn’t start studying music at all until the age of 15 when he joined choir during his sophomore year of high school. </a:t>
            </a:r>
            <a:endParaRPr/>
          </a:p>
          <a:p>
            <a:pPr marL="0" lvl="0" indent="0" algn="l" rtl="0">
              <a:spcBef>
                <a:spcPts val="1600"/>
              </a:spcBef>
              <a:spcAft>
                <a:spcPts val="0"/>
              </a:spcAft>
              <a:buNone/>
            </a:pPr>
            <a:r>
              <a:rPr lang="en"/>
              <a:t>In addition to teaching and composing, Dr. Frizzell is a leader in the contemporary a cappella field.  He is co-author of two books, serves as President of the A Cappella Education Association, and directs SONY recording artists Briarcrest OneVoice.  </a:t>
            </a:r>
            <a:endParaRPr/>
          </a:p>
          <a:p>
            <a:pPr marL="0" lvl="0" indent="0" algn="l" rtl="0">
              <a:spcBef>
                <a:spcPts val="1600"/>
              </a:spcBef>
              <a:spcAft>
                <a:spcPts val="1600"/>
              </a:spcAft>
              <a:buNone/>
            </a:pPr>
            <a:endParaRPr/>
          </a:p>
        </p:txBody>
      </p:sp>
      <p:pic>
        <p:nvPicPr>
          <p:cNvPr id="93" name="Google Shape;93;p17"/>
          <p:cNvPicPr preferRelativeResize="0"/>
          <p:nvPr/>
        </p:nvPicPr>
        <p:blipFill>
          <a:blip r:embed="rId3">
            <a:alphaModFix/>
          </a:blip>
          <a:stretch>
            <a:fillRect/>
          </a:stretch>
        </p:blipFill>
        <p:spPr>
          <a:xfrm>
            <a:off x="0" y="1372322"/>
            <a:ext cx="3030124" cy="3787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275150" y="138650"/>
            <a:ext cx="2479800" cy="426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Composer Style	</a:t>
            </a:r>
            <a:endParaRPr>
              <a:solidFill>
                <a:schemeClr val="dk2"/>
              </a:solidFill>
            </a:endParaRPr>
          </a:p>
        </p:txBody>
      </p:sp>
      <p:sp>
        <p:nvSpPr>
          <p:cNvPr id="99" name="Google Shape;99;p18"/>
          <p:cNvSpPr txBox="1">
            <a:spLocks noGrp="1"/>
          </p:cNvSpPr>
          <p:nvPr>
            <p:ph type="body" idx="1"/>
          </p:nvPr>
        </p:nvSpPr>
        <p:spPr>
          <a:xfrm>
            <a:off x="3381100" y="307975"/>
            <a:ext cx="5451300" cy="426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Frizzell’s compositional style combines influences from well-known 20th and 21st century composers, including Morten Lauridsen, Gerald Finzi, Eric Whitacre, and Frank Martin.  </a:t>
            </a:r>
            <a:endParaRPr/>
          </a:p>
          <a:p>
            <a:pPr marL="0" lvl="0" indent="0" algn="l" rtl="0">
              <a:spcBef>
                <a:spcPts val="1600"/>
              </a:spcBef>
              <a:spcAft>
                <a:spcPts val="0"/>
              </a:spcAft>
              <a:buNone/>
            </a:pPr>
            <a:r>
              <a:rPr lang="en"/>
              <a:t>Notable stylistic elements include:</a:t>
            </a:r>
            <a:endParaRPr/>
          </a:p>
          <a:p>
            <a:pPr marL="457200" lvl="0" indent="-342900" algn="l" rtl="0">
              <a:spcBef>
                <a:spcPts val="1600"/>
              </a:spcBef>
              <a:spcAft>
                <a:spcPts val="0"/>
              </a:spcAft>
              <a:buSzPts val="1800"/>
              <a:buChar char="●"/>
            </a:pPr>
            <a:r>
              <a:rPr lang="en"/>
              <a:t>A fluid tonal center</a:t>
            </a:r>
            <a:endParaRPr/>
          </a:p>
          <a:p>
            <a:pPr marL="457200" lvl="0" indent="-342900" algn="l" rtl="0">
              <a:spcBef>
                <a:spcPts val="0"/>
              </a:spcBef>
              <a:spcAft>
                <a:spcPts val="0"/>
              </a:spcAft>
              <a:buSzPts val="1800"/>
              <a:buChar char="●"/>
            </a:pPr>
            <a:r>
              <a:rPr lang="en"/>
              <a:t>Common tone modulations</a:t>
            </a:r>
            <a:endParaRPr/>
          </a:p>
          <a:p>
            <a:pPr marL="457200" lvl="0" indent="-342900" algn="l" rtl="0">
              <a:spcBef>
                <a:spcPts val="0"/>
              </a:spcBef>
              <a:spcAft>
                <a:spcPts val="0"/>
              </a:spcAft>
              <a:buSzPts val="1800"/>
              <a:buChar char="●"/>
            </a:pPr>
            <a:r>
              <a:rPr lang="en"/>
              <a:t>Intricate piano parts</a:t>
            </a:r>
            <a:endParaRPr/>
          </a:p>
          <a:p>
            <a:pPr marL="457200" lvl="0" indent="-342900" algn="l" rtl="0">
              <a:spcBef>
                <a:spcPts val="0"/>
              </a:spcBef>
              <a:spcAft>
                <a:spcPts val="0"/>
              </a:spcAft>
              <a:buSzPts val="1800"/>
              <a:buChar char="●"/>
            </a:pPr>
            <a:r>
              <a:rPr lang="en"/>
              <a:t>Use of aleatoric sections</a:t>
            </a:r>
            <a:endParaRPr/>
          </a:p>
          <a:p>
            <a:pPr marL="457200" lvl="0" indent="-342900" algn="l" rtl="0">
              <a:spcBef>
                <a:spcPts val="0"/>
              </a:spcBef>
              <a:spcAft>
                <a:spcPts val="0"/>
              </a:spcAft>
              <a:buSzPts val="1800"/>
              <a:buChar char="●"/>
            </a:pPr>
            <a:r>
              <a:rPr lang="en"/>
              <a:t>Speech-like rhythms</a:t>
            </a:r>
            <a:endParaRPr/>
          </a:p>
          <a:p>
            <a:pPr marL="457200" lvl="0" indent="-342900" algn="l" rtl="0">
              <a:spcBef>
                <a:spcPts val="0"/>
              </a:spcBef>
              <a:spcAft>
                <a:spcPts val="0"/>
              </a:spcAft>
              <a:buSzPts val="1800"/>
              <a:buChar char="●"/>
            </a:pPr>
            <a:r>
              <a:rPr lang="en"/>
              <a:t>Free use of dissonance</a:t>
            </a:r>
            <a:endParaRPr/>
          </a:p>
          <a:p>
            <a:pPr marL="0" lvl="0" indent="0" algn="l" rtl="0">
              <a:spcBef>
                <a:spcPts val="1600"/>
              </a:spcBef>
              <a:spcAft>
                <a:spcPts val="1600"/>
              </a:spcAft>
              <a:buNone/>
            </a:pPr>
            <a:endParaRPr/>
          </a:p>
        </p:txBody>
      </p:sp>
      <p:pic>
        <p:nvPicPr>
          <p:cNvPr id="100" name="Google Shape;100;p18"/>
          <p:cNvPicPr preferRelativeResize="0"/>
          <p:nvPr/>
        </p:nvPicPr>
        <p:blipFill>
          <a:blip r:embed="rId3">
            <a:alphaModFix/>
          </a:blip>
          <a:stretch>
            <a:fillRect/>
          </a:stretch>
        </p:blipFill>
        <p:spPr>
          <a:xfrm>
            <a:off x="0" y="1372322"/>
            <a:ext cx="3030124" cy="3787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24475" y="148225"/>
            <a:ext cx="3559500" cy="137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Poet Background</a:t>
            </a:r>
            <a:endParaRPr>
              <a:solidFill>
                <a:schemeClr val="dk2"/>
              </a:solidFill>
            </a:endParaRPr>
          </a:p>
        </p:txBody>
      </p:sp>
      <p:sp>
        <p:nvSpPr>
          <p:cNvPr id="106" name="Google Shape;106;p19"/>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Edward Estlin Cummings was an American poet (1894-1962). </a:t>
            </a:r>
            <a:endParaRPr/>
          </a:p>
          <a:p>
            <a:pPr marL="0" lvl="0" indent="0" algn="l" rtl="0">
              <a:spcBef>
                <a:spcPts val="1600"/>
              </a:spcBef>
              <a:spcAft>
                <a:spcPts val="0"/>
              </a:spcAft>
              <a:buNone/>
            </a:pPr>
            <a:r>
              <a:rPr lang="en"/>
              <a:t>One of the most influential poets of the 20th century, Cummings wrote over 2,900 poems.</a:t>
            </a:r>
            <a:endParaRPr/>
          </a:p>
          <a:p>
            <a:pPr marL="0" lvl="0" indent="0" algn="l" rtl="0">
              <a:spcBef>
                <a:spcPts val="1600"/>
              </a:spcBef>
              <a:spcAft>
                <a:spcPts val="0"/>
              </a:spcAft>
              <a:buNone/>
            </a:pPr>
            <a:r>
              <a:rPr lang="en"/>
              <a:t>His predominant style is modernist free-form poetry.</a:t>
            </a:r>
            <a:endParaRPr/>
          </a:p>
          <a:p>
            <a:pPr marL="0" lvl="0" indent="0" algn="l" rtl="0">
              <a:spcBef>
                <a:spcPts val="1600"/>
              </a:spcBef>
              <a:spcAft>
                <a:spcPts val="1600"/>
              </a:spcAft>
              <a:buNone/>
            </a:pPr>
            <a:r>
              <a:rPr lang="en"/>
              <a:t>His poetry is known for idiosyncratic syntax, lower case usage, and compound words.</a:t>
            </a:r>
            <a:endParaRPr/>
          </a:p>
        </p:txBody>
      </p:sp>
      <p:pic>
        <p:nvPicPr>
          <p:cNvPr id="107" name="Google Shape;107;p19"/>
          <p:cNvPicPr preferRelativeResize="0"/>
          <p:nvPr/>
        </p:nvPicPr>
        <p:blipFill>
          <a:blip r:embed="rId3">
            <a:alphaModFix/>
          </a:blip>
          <a:stretch>
            <a:fillRect/>
          </a:stretch>
        </p:blipFill>
        <p:spPr>
          <a:xfrm>
            <a:off x="6898350" y="-48950"/>
            <a:ext cx="2245651" cy="1789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324475" y="148225"/>
            <a:ext cx="5532000" cy="137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Examples of Stylistic Elements of E.E. Cummings</a:t>
            </a:r>
            <a:endParaRPr>
              <a:solidFill>
                <a:schemeClr val="dk2"/>
              </a:solidFill>
            </a:endParaRPr>
          </a:p>
        </p:txBody>
      </p:sp>
      <p:sp>
        <p:nvSpPr>
          <p:cNvPr id="113" name="Google Shape;113;p20"/>
          <p:cNvSpPr txBox="1">
            <a:spLocks noGrp="1"/>
          </p:cNvSpPr>
          <p:nvPr>
            <p:ph type="body" idx="1"/>
          </p:nvPr>
        </p:nvSpPr>
        <p:spPr>
          <a:xfrm>
            <a:off x="324475" y="1920450"/>
            <a:ext cx="8494800" cy="301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idiosyncratic syntax</a:t>
            </a:r>
            <a:endParaRPr b="1"/>
          </a:p>
          <a:p>
            <a:pPr marL="139700" lvl="0" indent="-190500" algn="l" rtl="0">
              <a:spcBef>
                <a:spcPts val="1600"/>
              </a:spcBef>
              <a:spcAft>
                <a:spcPts val="0"/>
              </a:spcAft>
              <a:buClr>
                <a:schemeClr val="dk2"/>
              </a:buClr>
              <a:buSzPts val="1100"/>
              <a:buFont typeface="Arial"/>
              <a:buNone/>
            </a:pPr>
            <a:r>
              <a:rPr lang="en" sz="1500">
                <a:highlight>
                  <a:srgbClr val="FFFFFF"/>
                </a:highlight>
              </a:rPr>
              <a:t>and it’s you are whatever a moon has always meant</a:t>
            </a:r>
            <a:endParaRPr sz="1500">
              <a:highlight>
                <a:srgbClr val="FFFFFF"/>
              </a:highlight>
            </a:endParaRPr>
          </a:p>
          <a:p>
            <a:pPr marL="139700" lvl="0" indent="-190500" algn="l" rtl="0">
              <a:spcBef>
                <a:spcPts val="0"/>
              </a:spcBef>
              <a:spcAft>
                <a:spcPts val="0"/>
              </a:spcAft>
              <a:buNone/>
            </a:pPr>
            <a:r>
              <a:rPr lang="en" sz="1500">
                <a:highlight>
                  <a:srgbClr val="FFFFFF"/>
                </a:highlight>
              </a:rPr>
              <a:t>and whatever a sun will always sing is you</a:t>
            </a:r>
            <a:endParaRPr sz="1500">
              <a:highlight>
                <a:srgbClr val="FFFFFF"/>
              </a:highlight>
            </a:endParaRPr>
          </a:p>
          <a:p>
            <a:pPr marL="139700" lvl="0" indent="-190500" algn="l" rtl="0">
              <a:spcBef>
                <a:spcPts val="0"/>
              </a:spcBef>
              <a:spcAft>
                <a:spcPts val="0"/>
              </a:spcAft>
              <a:buNone/>
            </a:pPr>
            <a:r>
              <a:rPr lang="en" sz="1500">
                <a:solidFill>
                  <a:srgbClr val="000000"/>
                </a:solidFill>
                <a:highlight>
                  <a:srgbClr val="FFFFFF"/>
                </a:highlight>
              </a:rPr>
              <a:t>-</a:t>
            </a:r>
            <a:r>
              <a:rPr lang="en" sz="1150">
                <a:solidFill>
                  <a:srgbClr val="000000"/>
                </a:solidFill>
                <a:highlight>
                  <a:srgbClr val="FFFFFF"/>
                </a:highlight>
              </a:rPr>
              <a:t>“[i carry your heart with me(i carry it in]”</a:t>
            </a:r>
            <a:endParaRPr sz="1500">
              <a:solidFill>
                <a:srgbClr val="000000"/>
              </a:solidFill>
              <a:highlight>
                <a:srgbClr val="FFFFFF"/>
              </a:highlight>
            </a:endParaRPr>
          </a:p>
          <a:p>
            <a:pPr marL="0" lvl="0" indent="0" algn="l" rtl="0">
              <a:spcBef>
                <a:spcPts val="0"/>
              </a:spcBef>
              <a:spcAft>
                <a:spcPts val="0"/>
              </a:spcAft>
              <a:buNone/>
            </a:pPr>
            <a:r>
              <a:rPr lang="en" b="1"/>
              <a:t>lower case usage</a:t>
            </a:r>
            <a:endParaRPr b="1"/>
          </a:p>
          <a:p>
            <a:pPr marL="139700" lvl="0" indent="-190500" algn="l" rtl="0">
              <a:spcBef>
                <a:spcPts val="1600"/>
              </a:spcBef>
              <a:spcAft>
                <a:spcPts val="0"/>
              </a:spcAft>
              <a:buClr>
                <a:schemeClr val="dk2"/>
              </a:buClr>
              <a:buSzPts val="1100"/>
              <a:buFont typeface="Arial"/>
              <a:buNone/>
            </a:pPr>
            <a:r>
              <a:rPr lang="en" sz="1500">
                <a:highlight>
                  <a:srgbClr val="FFFFFF"/>
                </a:highlight>
              </a:rPr>
              <a:t>i carry your heart with me(i carry it in</a:t>
            </a:r>
            <a:endParaRPr sz="1500">
              <a:highlight>
                <a:srgbClr val="FFFFFF"/>
              </a:highlight>
            </a:endParaRPr>
          </a:p>
          <a:p>
            <a:pPr marL="139700" lvl="0" indent="-190500" algn="l" rtl="0">
              <a:spcBef>
                <a:spcPts val="0"/>
              </a:spcBef>
              <a:spcAft>
                <a:spcPts val="0"/>
              </a:spcAft>
              <a:buNone/>
            </a:pPr>
            <a:r>
              <a:rPr lang="en" sz="1500">
                <a:highlight>
                  <a:srgbClr val="FFFFFF"/>
                </a:highlight>
              </a:rPr>
              <a:t>my heart)i am never without it(anywhere</a:t>
            </a:r>
            <a:endParaRPr/>
          </a:p>
          <a:p>
            <a:pPr marL="139700" lvl="0" indent="-190500" algn="l" rtl="0">
              <a:spcBef>
                <a:spcPts val="0"/>
              </a:spcBef>
              <a:spcAft>
                <a:spcPts val="0"/>
              </a:spcAft>
              <a:buClr>
                <a:schemeClr val="dk2"/>
              </a:buClr>
              <a:buSzPts val="1100"/>
              <a:buFont typeface="Arial"/>
              <a:buNone/>
            </a:pPr>
            <a:r>
              <a:rPr lang="en" sz="1500">
                <a:highlight>
                  <a:schemeClr val="lt1"/>
                </a:highlight>
              </a:rPr>
              <a:t>-</a:t>
            </a:r>
            <a:r>
              <a:rPr lang="en" sz="1150">
                <a:highlight>
                  <a:srgbClr val="FFFFFF"/>
                </a:highlight>
              </a:rPr>
              <a:t>“[i carry your heart with me(i carry it in]”</a:t>
            </a:r>
            <a:endParaRPr/>
          </a:p>
        </p:txBody>
      </p:sp>
      <p:pic>
        <p:nvPicPr>
          <p:cNvPr id="114" name="Google Shape;114;p20"/>
          <p:cNvPicPr preferRelativeResize="0"/>
          <p:nvPr/>
        </p:nvPicPr>
        <p:blipFill>
          <a:blip r:embed="rId3">
            <a:alphaModFix/>
          </a:blip>
          <a:stretch>
            <a:fillRect/>
          </a:stretch>
        </p:blipFill>
        <p:spPr>
          <a:xfrm>
            <a:off x="6898350" y="-48950"/>
            <a:ext cx="2245651" cy="1789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324475" y="148225"/>
            <a:ext cx="5532000" cy="137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Examples of Stylistic Elements of E.E. Cummings</a:t>
            </a:r>
            <a:endParaRPr>
              <a:solidFill>
                <a:schemeClr val="dk2"/>
              </a:solidFill>
            </a:endParaRPr>
          </a:p>
        </p:txBody>
      </p:sp>
      <p:sp>
        <p:nvSpPr>
          <p:cNvPr id="120" name="Google Shape;120;p21"/>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139700" lvl="0" indent="-190500" algn="l" rtl="0">
              <a:spcBef>
                <a:spcPts val="0"/>
              </a:spcBef>
              <a:spcAft>
                <a:spcPts val="0"/>
              </a:spcAft>
              <a:buNone/>
            </a:pPr>
            <a:r>
              <a:rPr lang="en" b="1"/>
              <a:t>Compound words</a:t>
            </a:r>
            <a:endParaRPr b="1"/>
          </a:p>
          <a:p>
            <a:pPr marL="139700" lvl="0" indent="-190500" algn="l" rtl="0">
              <a:spcBef>
                <a:spcPts val="0"/>
              </a:spcBef>
              <a:spcAft>
                <a:spcPts val="0"/>
              </a:spcAft>
              <a:buNone/>
            </a:pPr>
            <a:endParaRPr b="1"/>
          </a:p>
          <a:p>
            <a:pPr marL="139700" lvl="0" indent="-190500" algn="l" rtl="0">
              <a:spcBef>
                <a:spcPts val="0"/>
              </a:spcBef>
              <a:spcAft>
                <a:spcPts val="0"/>
              </a:spcAft>
              <a:buNone/>
            </a:pPr>
            <a:r>
              <a:rPr lang="en" sz="1500">
                <a:solidFill>
                  <a:srgbClr val="222222"/>
                </a:solidFill>
                <a:highlight>
                  <a:srgbClr val="FFFFFF"/>
                </a:highlight>
              </a:rPr>
              <a:t>I occasionally feel vague how</a:t>
            </a:r>
            <a:endParaRPr sz="1500">
              <a:solidFill>
                <a:srgbClr val="222222"/>
              </a:solidFill>
              <a:highlight>
                <a:srgbClr val="FFFFFF"/>
              </a:highlight>
            </a:endParaRPr>
          </a:p>
          <a:p>
            <a:pPr marL="139700" lvl="0" indent="-190500" algn="l" rtl="0">
              <a:spcBef>
                <a:spcPts val="0"/>
              </a:spcBef>
              <a:spcAft>
                <a:spcPts val="0"/>
              </a:spcAft>
              <a:buNone/>
            </a:pPr>
            <a:r>
              <a:rPr lang="en" sz="1500">
                <a:solidFill>
                  <a:srgbClr val="222222"/>
                </a:solidFill>
                <a:highlight>
                  <a:srgbClr val="FFFFFF"/>
                </a:highlight>
              </a:rPr>
              <a:t>vague i don’t know tenuous Now-</a:t>
            </a:r>
            <a:endParaRPr sz="1500">
              <a:solidFill>
                <a:srgbClr val="222222"/>
              </a:solidFill>
              <a:highlight>
                <a:srgbClr val="FFFFFF"/>
              </a:highlight>
            </a:endParaRPr>
          </a:p>
          <a:p>
            <a:pPr marL="139700" lvl="0" indent="-190500" algn="l" rtl="0">
              <a:spcBef>
                <a:spcPts val="0"/>
              </a:spcBef>
              <a:spcAft>
                <a:spcPts val="0"/>
              </a:spcAft>
              <a:buNone/>
            </a:pPr>
            <a:r>
              <a:rPr lang="en" sz="1500">
                <a:solidFill>
                  <a:srgbClr val="222222"/>
                </a:solidFill>
                <a:highlight>
                  <a:srgbClr val="FFFFFF"/>
                </a:highlight>
              </a:rPr>
              <a:t>spears and The Then-arrows making do</a:t>
            </a:r>
            <a:endParaRPr sz="1500">
              <a:solidFill>
                <a:srgbClr val="222222"/>
              </a:solidFill>
              <a:highlight>
                <a:srgbClr val="FFFFFF"/>
              </a:highlight>
            </a:endParaRPr>
          </a:p>
          <a:p>
            <a:pPr marL="139700" lvl="0" indent="-190500" algn="l" rtl="0">
              <a:spcBef>
                <a:spcPts val="0"/>
              </a:spcBef>
              <a:spcAft>
                <a:spcPts val="0"/>
              </a:spcAft>
              <a:buNone/>
            </a:pPr>
            <a:r>
              <a:rPr lang="en" sz="1500">
                <a:solidFill>
                  <a:srgbClr val="222222"/>
                </a:solidFill>
                <a:highlight>
                  <a:srgbClr val="FFFFFF"/>
                </a:highlight>
              </a:rPr>
              <a:t>our mouths something red,something tall</a:t>
            </a:r>
            <a:endParaRPr sz="1500">
              <a:solidFill>
                <a:srgbClr val="222222"/>
              </a:solidFill>
              <a:highlight>
                <a:srgbClr val="FFFFFF"/>
              </a:highlight>
            </a:endParaRPr>
          </a:p>
          <a:p>
            <a:pPr marL="139700" lvl="0" indent="-190500" algn="l" rtl="0">
              <a:spcBef>
                <a:spcPts val="0"/>
              </a:spcBef>
              <a:spcAft>
                <a:spcPts val="0"/>
              </a:spcAft>
              <a:buNone/>
            </a:pPr>
            <a:endParaRPr sz="1500">
              <a:solidFill>
                <a:srgbClr val="222222"/>
              </a:solidFill>
              <a:highlight>
                <a:srgbClr val="FFFFFF"/>
              </a:highlight>
            </a:endParaRPr>
          </a:p>
          <a:p>
            <a:pPr marL="139700" lvl="0" indent="-190500" algn="l" rtl="0">
              <a:spcBef>
                <a:spcPts val="0"/>
              </a:spcBef>
              <a:spcAft>
                <a:spcPts val="0"/>
              </a:spcAft>
              <a:buNone/>
            </a:pPr>
            <a:r>
              <a:rPr lang="en" sz="1150"/>
              <a:t>-”let’s live suddenly without thinking”</a:t>
            </a:r>
            <a:endParaRPr sz="1500"/>
          </a:p>
        </p:txBody>
      </p:sp>
      <p:pic>
        <p:nvPicPr>
          <p:cNvPr id="121" name="Google Shape;121;p21"/>
          <p:cNvPicPr preferRelativeResize="0"/>
          <p:nvPr/>
        </p:nvPicPr>
        <p:blipFill>
          <a:blip r:embed="rId3">
            <a:alphaModFix/>
          </a:blip>
          <a:stretch>
            <a:fillRect/>
          </a:stretch>
        </p:blipFill>
        <p:spPr>
          <a:xfrm>
            <a:off x="6898350" y="-48950"/>
            <a:ext cx="2245651" cy="1789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11700" y="2615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cruelly, love </a:t>
            </a:r>
            <a:endParaRPr/>
          </a:p>
        </p:txBody>
      </p:sp>
      <p:sp>
        <p:nvSpPr>
          <p:cNvPr id="127" name="Google Shape;127;p22"/>
          <p:cNvSpPr txBox="1">
            <a:spLocks noGrp="1"/>
          </p:cNvSpPr>
          <p:nvPr>
            <p:ph type="body" idx="1"/>
          </p:nvPr>
        </p:nvSpPr>
        <p:spPr>
          <a:xfrm>
            <a:off x="2287250" y="1084375"/>
            <a:ext cx="2468100" cy="3882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2"/>
              </a:buClr>
              <a:buSzPts val="1100"/>
              <a:buFont typeface="Arial"/>
              <a:buNone/>
            </a:pPr>
            <a:r>
              <a:rPr lang="en" sz="800"/>
              <a:t>cruelly,love</a:t>
            </a:r>
            <a:endParaRPr sz="800"/>
          </a:p>
          <a:p>
            <a:pPr marL="0" lvl="0" indent="0" algn="l" rtl="0">
              <a:lnSpc>
                <a:spcPct val="100000"/>
              </a:lnSpc>
              <a:spcBef>
                <a:spcPts val="1600"/>
              </a:spcBef>
              <a:spcAft>
                <a:spcPts val="0"/>
              </a:spcAft>
              <a:buClr>
                <a:schemeClr val="dk2"/>
              </a:buClr>
              <a:buSzPts val="1100"/>
              <a:buFont typeface="Arial"/>
              <a:buNone/>
            </a:pPr>
            <a:r>
              <a:rPr lang="en" sz="800"/>
              <a:t>walk the autumn long;</a:t>
            </a:r>
            <a:endParaRPr sz="800"/>
          </a:p>
          <a:p>
            <a:pPr marL="0" lvl="0" indent="0" algn="l" rtl="0">
              <a:lnSpc>
                <a:spcPct val="100000"/>
              </a:lnSpc>
              <a:spcBef>
                <a:spcPts val="1600"/>
              </a:spcBef>
              <a:spcAft>
                <a:spcPts val="0"/>
              </a:spcAft>
              <a:buClr>
                <a:schemeClr val="dk2"/>
              </a:buClr>
              <a:buSzPts val="1100"/>
              <a:buFont typeface="Arial"/>
              <a:buNone/>
            </a:pPr>
            <a:r>
              <a:rPr lang="en" sz="800"/>
              <a:t>the last flower in whose hair,</a:t>
            </a:r>
            <a:endParaRPr sz="800"/>
          </a:p>
          <a:p>
            <a:pPr marL="0" lvl="0" indent="0" algn="l" rtl="0">
              <a:lnSpc>
                <a:spcPct val="100000"/>
              </a:lnSpc>
              <a:spcBef>
                <a:spcPts val="1600"/>
              </a:spcBef>
              <a:spcAft>
                <a:spcPts val="0"/>
              </a:spcAft>
              <a:buNone/>
            </a:pPr>
            <a:r>
              <a:rPr lang="en" sz="800"/>
              <a:t>they lips are cold with songs</a:t>
            </a:r>
            <a:endParaRPr sz="800"/>
          </a:p>
          <a:p>
            <a:pPr marL="0" lvl="0" indent="0" algn="l" rtl="0">
              <a:lnSpc>
                <a:spcPct val="100000"/>
              </a:lnSpc>
              <a:spcBef>
                <a:spcPts val="1600"/>
              </a:spcBef>
              <a:spcAft>
                <a:spcPts val="0"/>
              </a:spcAft>
              <a:buNone/>
            </a:pPr>
            <a:endParaRPr sz="800"/>
          </a:p>
          <a:p>
            <a:pPr marL="0" lvl="0" indent="0" algn="l" rtl="0">
              <a:lnSpc>
                <a:spcPct val="100000"/>
              </a:lnSpc>
              <a:spcBef>
                <a:spcPts val="1600"/>
              </a:spcBef>
              <a:spcAft>
                <a:spcPts val="0"/>
              </a:spcAft>
              <a:buNone/>
            </a:pPr>
            <a:r>
              <a:rPr lang="en" sz="800"/>
              <a:t>for which is</a:t>
            </a:r>
            <a:endParaRPr sz="800"/>
          </a:p>
          <a:p>
            <a:pPr marL="0" lvl="0" indent="0" algn="l" rtl="0">
              <a:lnSpc>
                <a:spcPct val="100000"/>
              </a:lnSpc>
              <a:spcBef>
                <a:spcPts val="1600"/>
              </a:spcBef>
              <a:spcAft>
                <a:spcPts val="0"/>
              </a:spcAft>
              <a:buNone/>
            </a:pPr>
            <a:r>
              <a:rPr lang="en" sz="800"/>
              <a:t>first to wither,to pass?</a:t>
            </a:r>
            <a:endParaRPr sz="800"/>
          </a:p>
          <a:p>
            <a:pPr marL="0" lvl="0" indent="0" algn="l" rtl="0">
              <a:lnSpc>
                <a:spcPct val="100000"/>
              </a:lnSpc>
              <a:spcBef>
                <a:spcPts val="1600"/>
              </a:spcBef>
              <a:spcAft>
                <a:spcPts val="0"/>
              </a:spcAft>
              <a:buNone/>
            </a:pPr>
            <a:r>
              <a:rPr lang="en" sz="800"/>
              <a:t>shallowness of sunlight</a:t>
            </a:r>
            <a:endParaRPr sz="800"/>
          </a:p>
          <a:p>
            <a:pPr marL="0" lvl="0" indent="0" algn="l" rtl="0">
              <a:lnSpc>
                <a:spcPct val="100000"/>
              </a:lnSpc>
              <a:spcBef>
                <a:spcPts val="1600"/>
              </a:spcBef>
              <a:spcAft>
                <a:spcPts val="0"/>
              </a:spcAft>
              <a:buNone/>
            </a:pPr>
            <a:r>
              <a:rPr lang="en" sz="800"/>
              <a:t>falls,and cruelly,</a:t>
            </a:r>
            <a:endParaRPr sz="800"/>
          </a:p>
          <a:p>
            <a:pPr marL="0" lvl="0" indent="0" algn="l" rtl="0">
              <a:lnSpc>
                <a:spcPct val="100000"/>
              </a:lnSpc>
              <a:spcBef>
                <a:spcPts val="1600"/>
              </a:spcBef>
              <a:spcAft>
                <a:spcPts val="0"/>
              </a:spcAft>
              <a:buNone/>
            </a:pPr>
            <a:r>
              <a:rPr lang="en" sz="800"/>
              <a:t>across the grass</a:t>
            </a:r>
            <a:endParaRPr sz="800"/>
          </a:p>
          <a:p>
            <a:pPr marL="0" lvl="0" indent="0" algn="l" rtl="0">
              <a:lnSpc>
                <a:spcPct val="100000"/>
              </a:lnSpc>
              <a:spcBef>
                <a:spcPts val="1600"/>
              </a:spcBef>
              <a:spcAft>
                <a:spcPts val="0"/>
              </a:spcAft>
              <a:buNone/>
            </a:pPr>
            <a:r>
              <a:rPr lang="en" sz="800"/>
              <a:t>Comes the</a:t>
            </a:r>
            <a:endParaRPr sz="800"/>
          </a:p>
          <a:p>
            <a:pPr marL="0" lvl="0" indent="0" algn="l" rtl="0">
              <a:lnSpc>
                <a:spcPct val="100000"/>
              </a:lnSpc>
              <a:spcBef>
                <a:spcPts val="1600"/>
              </a:spcBef>
              <a:spcAft>
                <a:spcPts val="0"/>
              </a:spcAft>
              <a:buNone/>
            </a:pPr>
            <a:r>
              <a:rPr lang="en" sz="800"/>
              <a:t>moon</a:t>
            </a:r>
            <a:endParaRPr sz="800"/>
          </a:p>
          <a:p>
            <a:pPr marL="0" lvl="0" indent="0" algn="l" rtl="0">
              <a:lnSpc>
                <a:spcPct val="100000"/>
              </a:lnSpc>
              <a:spcBef>
                <a:spcPts val="1600"/>
              </a:spcBef>
              <a:spcAft>
                <a:spcPts val="0"/>
              </a:spcAft>
              <a:buClr>
                <a:schemeClr val="dk2"/>
              </a:buClr>
              <a:buSzPts val="1100"/>
              <a:buFont typeface="Arial"/>
              <a:buNone/>
            </a:pPr>
            <a:endParaRPr sz="800"/>
          </a:p>
          <a:p>
            <a:pPr marL="0" lvl="0" indent="0" algn="l" rtl="0">
              <a:lnSpc>
                <a:spcPct val="100000"/>
              </a:lnSpc>
              <a:spcBef>
                <a:spcPts val="1600"/>
              </a:spcBef>
              <a:spcAft>
                <a:spcPts val="0"/>
              </a:spcAft>
              <a:buClr>
                <a:schemeClr val="dk2"/>
              </a:buClr>
              <a:buSzPts val="1100"/>
              <a:buFont typeface="Arial"/>
              <a:buNone/>
            </a:pPr>
            <a:endParaRPr sz="800"/>
          </a:p>
          <a:p>
            <a:pPr marL="0" lvl="0" indent="0" algn="l" rtl="0">
              <a:lnSpc>
                <a:spcPct val="100000"/>
              </a:lnSpc>
              <a:spcBef>
                <a:spcPts val="1600"/>
              </a:spcBef>
              <a:spcAft>
                <a:spcPts val="0"/>
              </a:spcAft>
              <a:buClr>
                <a:schemeClr val="dk2"/>
              </a:buClr>
              <a:buSzPts val="1100"/>
              <a:buFont typeface="Arial"/>
              <a:buNone/>
            </a:pPr>
            <a:endParaRPr sz="100"/>
          </a:p>
          <a:p>
            <a:pPr marL="0" lvl="0" indent="0" algn="l" rtl="0">
              <a:spcBef>
                <a:spcPts val="1600"/>
              </a:spcBef>
              <a:spcAft>
                <a:spcPts val="1600"/>
              </a:spcAft>
              <a:buNone/>
            </a:pPr>
            <a:endParaRPr sz="1100"/>
          </a:p>
        </p:txBody>
      </p:sp>
      <p:sp>
        <p:nvSpPr>
          <p:cNvPr id="128" name="Google Shape;128;p22"/>
          <p:cNvSpPr txBox="1">
            <a:spLocks noGrp="1"/>
          </p:cNvSpPr>
          <p:nvPr>
            <p:ph type="body" idx="1"/>
          </p:nvPr>
        </p:nvSpPr>
        <p:spPr>
          <a:xfrm>
            <a:off x="5219525" y="1084375"/>
            <a:ext cx="2468100" cy="33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800"/>
              <a:t>love,walk the</a:t>
            </a:r>
            <a:endParaRPr sz="800"/>
          </a:p>
          <a:p>
            <a:pPr marL="0" lvl="0" indent="0" algn="l" rtl="0">
              <a:lnSpc>
                <a:spcPct val="100000"/>
              </a:lnSpc>
              <a:spcBef>
                <a:spcPts val="1600"/>
              </a:spcBef>
              <a:spcAft>
                <a:spcPts val="0"/>
              </a:spcAft>
              <a:buNone/>
            </a:pPr>
            <a:r>
              <a:rPr lang="en" sz="800"/>
              <a:t>autumn</a:t>
            </a:r>
            <a:endParaRPr sz="800"/>
          </a:p>
          <a:p>
            <a:pPr marL="0" lvl="0" indent="0" algn="l" rtl="0">
              <a:lnSpc>
                <a:spcPct val="100000"/>
              </a:lnSpc>
              <a:spcBef>
                <a:spcPts val="1600"/>
              </a:spcBef>
              <a:spcAft>
                <a:spcPts val="0"/>
              </a:spcAft>
              <a:buNone/>
            </a:pPr>
            <a:r>
              <a:rPr lang="en" sz="800"/>
              <a:t>love,for the last</a:t>
            </a:r>
            <a:endParaRPr sz="800"/>
          </a:p>
          <a:p>
            <a:pPr marL="0" lvl="0" indent="0" algn="l" rtl="0">
              <a:lnSpc>
                <a:spcPct val="100000"/>
              </a:lnSpc>
              <a:spcBef>
                <a:spcPts val="1600"/>
              </a:spcBef>
              <a:spcAft>
                <a:spcPts val="0"/>
              </a:spcAft>
              <a:buNone/>
            </a:pPr>
            <a:r>
              <a:rPr lang="en" sz="800"/>
              <a:t>flower in the hair withers;</a:t>
            </a:r>
            <a:endParaRPr sz="800"/>
          </a:p>
          <a:p>
            <a:pPr marL="0" lvl="0" indent="0" algn="l" rtl="0">
              <a:lnSpc>
                <a:spcPct val="100000"/>
              </a:lnSpc>
              <a:spcBef>
                <a:spcPts val="1600"/>
              </a:spcBef>
              <a:spcAft>
                <a:spcPts val="0"/>
              </a:spcAft>
              <a:buNone/>
            </a:pPr>
            <a:r>
              <a:rPr lang="en" sz="800"/>
              <a:t>thy hair is acold with</a:t>
            </a:r>
            <a:endParaRPr sz="800"/>
          </a:p>
          <a:p>
            <a:pPr marL="0" lvl="0" indent="0" algn="l" rtl="0">
              <a:lnSpc>
                <a:spcPct val="100000"/>
              </a:lnSpc>
              <a:spcBef>
                <a:spcPts val="1600"/>
              </a:spcBef>
              <a:spcAft>
                <a:spcPts val="0"/>
              </a:spcAft>
              <a:buNone/>
            </a:pPr>
            <a:r>
              <a:rPr lang="en" sz="800"/>
              <a:t>dreams,</a:t>
            </a:r>
            <a:endParaRPr sz="800"/>
          </a:p>
          <a:p>
            <a:pPr marL="0" lvl="0" indent="0" algn="l" rtl="0">
              <a:lnSpc>
                <a:spcPct val="100000"/>
              </a:lnSpc>
              <a:spcBef>
                <a:spcPts val="1600"/>
              </a:spcBef>
              <a:spcAft>
                <a:spcPts val="0"/>
              </a:spcAft>
              <a:buNone/>
            </a:pPr>
            <a:r>
              <a:rPr lang="en" sz="800"/>
              <a:t>love thou art frail</a:t>
            </a:r>
            <a:endParaRPr sz="800"/>
          </a:p>
          <a:p>
            <a:pPr marL="0" lvl="0" indent="0" algn="l" rtl="0">
              <a:lnSpc>
                <a:spcPct val="100000"/>
              </a:lnSpc>
              <a:spcBef>
                <a:spcPts val="1600"/>
              </a:spcBef>
              <a:spcAft>
                <a:spcPts val="0"/>
              </a:spcAft>
              <a:buNone/>
            </a:pPr>
            <a:endParaRPr sz="800"/>
          </a:p>
          <a:p>
            <a:pPr marL="0" lvl="0" indent="0" algn="l" rtl="0">
              <a:lnSpc>
                <a:spcPct val="100000"/>
              </a:lnSpc>
              <a:spcBef>
                <a:spcPts val="1600"/>
              </a:spcBef>
              <a:spcAft>
                <a:spcPts val="0"/>
              </a:spcAft>
              <a:buNone/>
            </a:pPr>
            <a:r>
              <a:rPr lang="en" sz="800"/>
              <a:t>—walk the longness of autumn</a:t>
            </a:r>
            <a:endParaRPr sz="800"/>
          </a:p>
          <a:p>
            <a:pPr marL="0" lvl="0" indent="0" algn="l" rtl="0">
              <a:lnSpc>
                <a:spcPct val="100000"/>
              </a:lnSpc>
              <a:spcBef>
                <a:spcPts val="1600"/>
              </a:spcBef>
              <a:spcAft>
                <a:spcPts val="0"/>
              </a:spcAft>
              <a:buNone/>
            </a:pPr>
            <a:r>
              <a:rPr lang="en" sz="800"/>
              <a:t>smile dustily to the people,</a:t>
            </a:r>
            <a:endParaRPr sz="800"/>
          </a:p>
          <a:p>
            <a:pPr marL="0" lvl="0" indent="0" algn="l" rtl="0">
              <a:lnSpc>
                <a:spcPct val="100000"/>
              </a:lnSpc>
              <a:spcBef>
                <a:spcPts val="1600"/>
              </a:spcBef>
              <a:spcAft>
                <a:spcPts val="0"/>
              </a:spcAft>
              <a:buNone/>
            </a:pPr>
            <a:r>
              <a:rPr lang="en" sz="800"/>
              <a:t>for winter</a:t>
            </a:r>
            <a:endParaRPr sz="800"/>
          </a:p>
          <a:p>
            <a:pPr marL="0" lvl="0" indent="0" algn="l" rtl="0">
              <a:lnSpc>
                <a:spcPct val="100000"/>
              </a:lnSpc>
              <a:spcBef>
                <a:spcPts val="1600"/>
              </a:spcBef>
              <a:spcAft>
                <a:spcPts val="0"/>
              </a:spcAft>
              <a:buNone/>
            </a:pPr>
            <a:r>
              <a:rPr lang="en" sz="800"/>
              <a:t>who crookedly care.</a:t>
            </a:r>
            <a:endParaRPr sz="800"/>
          </a:p>
          <a:p>
            <a:pPr marL="0" lvl="0" indent="0" algn="l" rtl="0">
              <a:lnSpc>
                <a:spcPct val="100000"/>
              </a:lnSpc>
              <a:spcBef>
                <a:spcPts val="1600"/>
              </a:spcBef>
              <a:spcAft>
                <a:spcPts val="0"/>
              </a:spcAft>
              <a:buNone/>
            </a:pPr>
            <a:endParaRPr sz="800"/>
          </a:p>
          <a:p>
            <a:pPr marL="0" lvl="0" indent="0" algn="l" rtl="0">
              <a:lnSpc>
                <a:spcPct val="100000"/>
              </a:lnSpc>
              <a:spcBef>
                <a:spcPts val="1600"/>
              </a:spcBef>
              <a:spcAft>
                <a:spcPts val="0"/>
              </a:spcAft>
              <a:buNone/>
            </a:pPr>
            <a:endParaRPr sz="800"/>
          </a:p>
          <a:p>
            <a:pPr marL="0" lvl="0" indent="0" algn="l" rtl="0">
              <a:lnSpc>
                <a:spcPct val="100000"/>
              </a:lnSpc>
              <a:spcBef>
                <a:spcPts val="1600"/>
              </a:spcBef>
              <a:spcAft>
                <a:spcPts val="0"/>
              </a:spcAft>
              <a:buNone/>
            </a:pPr>
            <a:endParaRPr sz="800"/>
          </a:p>
          <a:p>
            <a:pPr marL="0" lvl="0" indent="0" algn="l" rtl="0">
              <a:lnSpc>
                <a:spcPct val="100000"/>
              </a:lnSpc>
              <a:spcBef>
                <a:spcPts val="1600"/>
              </a:spcBef>
              <a:spcAft>
                <a:spcPts val="0"/>
              </a:spcAft>
              <a:buNone/>
            </a:pPr>
            <a:endParaRPr sz="100"/>
          </a:p>
          <a:p>
            <a:pPr marL="0" lvl="0" indent="0" algn="l" rtl="0">
              <a:spcBef>
                <a:spcPts val="1600"/>
              </a:spcBef>
              <a:spcAft>
                <a:spcPts val="1600"/>
              </a:spcAft>
              <a:buNone/>
            </a:pP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324475" y="148225"/>
            <a:ext cx="3559500" cy="137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Discussion Prompt</a:t>
            </a:r>
            <a:endParaRPr/>
          </a:p>
        </p:txBody>
      </p:sp>
      <p:sp>
        <p:nvSpPr>
          <p:cNvPr id="134" name="Google Shape;134;p23"/>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Analyze the poem “cruelly, love”.  </a:t>
            </a:r>
            <a:endParaRPr/>
          </a:p>
          <a:p>
            <a:pPr marL="0" lvl="0" indent="0" algn="l" rtl="0">
              <a:spcBef>
                <a:spcPts val="1600"/>
              </a:spcBef>
              <a:spcAft>
                <a:spcPts val="0"/>
              </a:spcAft>
              <a:buNone/>
            </a:pPr>
            <a:r>
              <a:rPr lang="en"/>
              <a:t>What aspects of E.E. Cummings’ style do you see reflected in this poem?  Where and how? Cite specific examples.</a:t>
            </a:r>
            <a:endParaRPr/>
          </a:p>
          <a:p>
            <a:pPr marL="0" lvl="0" indent="0" algn="l" rtl="0">
              <a:spcBef>
                <a:spcPts val="1600"/>
              </a:spcBef>
              <a:spcAft>
                <a:spcPts val="1600"/>
              </a:spcAft>
              <a:buNone/>
            </a:pPr>
            <a:endParaRPr/>
          </a:p>
        </p:txBody>
      </p:sp>
    </p:spTree>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1507</Words>
  <Application>Microsoft Macintosh PowerPoint</Application>
  <PresentationFormat>On-screen Show (16:9)</PresentationFormat>
  <Paragraphs>164</Paragraphs>
  <Slides>23</Slides>
  <Notes>23</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Times New Roman</vt:lpstr>
      <vt:lpstr>Playfair Display</vt:lpstr>
      <vt:lpstr>Calibri</vt:lpstr>
      <vt:lpstr>Arial</vt:lpstr>
      <vt:lpstr>Montserrat</vt:lpstr>
      <vt:lpstr>Oswald</vt:lpstr>
      <vt:lpstr>Pop</vt:lpstr>
      <vt:lpstr>PowerPoint Presentation</vt:lpstr>
      <vt:lpstr>cruelly, love</vt:lpstr>
      <vt:lpstr>Composer Background </vt:lpstr>
      <vt:lpstr>Composer Style </vt:lpstr>
      <vt:lpstr>Poet Background</vt:lpstr>
      <vt:lpstr>Examples of Stylistic Elements of E.E. Cummings</vt:lpstr>
      <vt:lpstr>Examples of Stylistic Elements of E.E. Cummings</vt:lpstr>
      <vt:lpstr>cruelly, love </vt:lpstr>
      <vt:lpstr>Discussion Prompt</vt:lpstr>
      <vt:lpstr>Critical Listening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Vocal Technique</vt:lpstr>
      <vt:lpstr>Vocal Technique</vt:lpstr>
      <vt:lpstr>Discussion Prompt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Frizzell, J.D.</cp:lastModifiedBy>
  <cp:revision>2</cp:revision>
  <dcterms:modified xsi:type="dcterms:W3CDTF">2020-08-27T18:12:24Z</dcterms:modified>
</cp:coreProperties>
</file>