
<file path=[Content_Types].xml><?xml version="1.0" encoding="utf-8"?>
<Types xmlns="http://schemas.openxmlformats.org/package/2006/content-types">
  <Default Extension="fntdata" ContentType="application/x-fontdata"/>
  <Default Extension="jpg" ContentType="image/jpeg"/>
  <Default Extension="m4a" ContentType="audio/mp4"/>
  <Default Extension="mov" ContentType="video/quicktime"/>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302" r:id="rId4"/>
    <p:sldId id="259" r:id="rId5"/>
    <p:sldId id="273" r:id="rId6"/>
    <p:sldId id="260" r:id="rId7"/>
    <p:sldId id="274" r:id="rId8"/>
    <p:sldId id="275" r:id="rId9"/>
    <p:sldId id="276" r:id="rId10"/>
    <p:sldId id="277" r:id="rId11"/>
    <p:sldId id="301" r:id="rId12"/>
    <p:sldId id="278" r:id="rId13"/>
    <p:sldId id="303" r:id="rId14"/>
    <p:sldId id="279" r:id="rId15"/>
    <p:sldId id="280" r:id="rId16"/>
    <p:sldId id="282" r:id="rId17"/>
    <p:sldId id="281" r:id="rId18"/>
    <p:sldId id="283" r:id="rId19"/>
    <p:sldId id="304" r:id="rId20"/>
    <p:sldId id="284" r:id="rId21"/>
    <p:sldId id="285" r:id="rId22"/>
    <p:sldId id="286" r:id="rId23"/>
    <p:sldId id="307" r:id="rId24"/>
    <p:sldId id="305" r:id="rId25"/>
    <p:sldId id="287" r:id="rId26"/>
    <p:sldId id="288" r:id="rId27"/>
    <p:sldId id="290" r:id="rId28"/>
    <p:sldId id="291" r:id="rId29"/>
    <p:sldId id="292" r:id="rId30"/>
    <p:sldId id="293" r:id="rId31"/>
    <p:sldId id="294" r:id="rId32"/>
    <p:sldId id="295" r:id="rId33"/>
    <p:sldId id="306" r:id="rId34"/>
    <p:sldId id="296" r:id="rId35"/>
    <p:sldId id="297" r:id="rId36"/>
    <p:sldId id="298" r:id="rId37"/>
    <p:sldId id="299" r:id="rId38"/>
    <p:sldId id="300"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Overpass" pitchFamily="2" charset="77"/>
      <p:regular r:id="rId45"/>
      <p:bold r:id="rId46"/>
      <p:italic r:id="rId47"/>
      <p:boldItalic r:id="rId48"/>
    </p:embeddedFont>
    <p:embeddedFont>
      <p:font typeface="Verdana" panose="020B060403050404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iTnKWY7VRIg9C9XmEhrM+0G9Twm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7F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16"/>
    <p:restoredTop sz="94901"/>
  </p:normalViewPr>
  <p:slideViewPr>
    <p:cSldViewPr snapToGrid="0" snapToObjects="1">
      <p:cViewPr varScale="1">
        <p:scale>
          <a:sx n="76" d="100"/>
          <a:sy n="76" d="100"/>
        </p:scale>
        <p:origin x="216"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666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1479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304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8088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5108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981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5652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5836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6372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487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0897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3352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058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34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2552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961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9025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856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721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804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332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9582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8375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8329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5876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9796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5894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2553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4089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7874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88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6931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89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3215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43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image" Target="../media/image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image" Target="../media/image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5" Type="http://schemas.openxmlformats.org/officeDocument/2006/relationships/image" Target="../media/image3.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3.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3.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ov"/><Relationship Id="rId1" Type="http://schemas.microsoft.com/office/2007/relationships/media" Target="../media/media10.mov"/><Relationship Id="rId6" Type="http://schemas.openxmlformats.org/officeDocument/2006/relationships/image" Target="../media/image16.png"/><Relationship Id="rId5" Type="http://schemas.openxmlformats.org/officeDocument/2006/relationships/image" Target="../media/image3.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png"/><Relationship Id="rId5" Type="http://schemas.openxmlformats.org/officeDocument/2006/relationships/image" Target="../media/image3.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image" Target="../media/image3.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8.png"/><Relationship Id="rId5" Type="http://schemas.openxmlformats.org/officeDocument/2006/relationships/image" Target="../media/image3.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9.png"/><Relationship Id="rId5" Type="http://schemas.openxmlformats.org/officeDocument/2006/relationships/image" Target="../media/image3.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0.png"/><Relationship Id="rId5" Type="http://schemas.openxmlformats.org/officeDocument/2006/relationships/image" Target="../media/image3.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7.mp3"/><Relationship Id="rId7" Type="http://schemas.openxmlformats.org/officeDocument/2006/relationships/image" Target="../media/image3.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36.xml"/><Relationship Id="rId5" Type="http://schemas.openxmlformats.org/officeDocument/2006/relationships/slideLayout" Target="../slideLayouts/slideLayout2.xml"/><Relationship Id="rId4" Type="http://schemas.openxmlformats.org/officeDocument/2006/relationships/audio" Target="../media/media17.mp3"/><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2.png"/><Relationship Id="rId5" Type="http://schemas.openxmlformats.org/officeDocument/2006/relationships/image" Target="../media/image3.jp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3.png"/><Relationship Id="rId5" Type="http://schemas.openxmlformats.org/officeDocument/2006/relationships/image" Target="../media/image3.jp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6.png"/><Relationship Id="rId5" Type="http://schemas.openxmlformats.org/officeDocument/2006/relationships/image" Target="../media/image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A screenshot of a cell phon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940500" y="1886484"/>
            <a:ext cx="10794300" cy="4632849"/>
          </a:xfrm>
          <a:prstGeom prst="rect">
            <a:avLst/>
          </a:prstGeom>
          <a:noFill/>
          <a:ln>
            <a:noFill/>
          </a:ln>
        </p:spPr>
        <p:txBody>
          <a:bodyPr spcFirstLastPara="1" wrap="square" lIns="91425" tIns="91425" rIns="91425" bIns="91425" anchor="t" anchorCtr="0">
            <a:noAutofit/>
          </a:bodyPr>
          <a:lstStyle/>
          <a:p>
            <a:pPr>
              <a:lnSpc>
                <a:spcPct val="90000"/>
              </a:lnSpc>
              <a:buClr>
                <a:srgbClr val="3F3F3F"/>
              </a:buClr>
              <a:buSzPts val="2800"/>
            </a:pPr>
            <a:r>
              <a:rPr lang="en-US" sz="2800" b="1" dirty="0">
                <a:solidFill>
                  <a:srgbClr val="3F3F3F"/>
                </a:solidFill>
                <a:latin typeface="Calibri"/>
                <a:cs typeface="Calibri"/>
                <a:sym typeface="Calibri"/>
              </a:rPr>
              <a:t>Warm Up Exercise 2</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Take another deep, low breath.  Sing a B.  Repeat this process down the scale.  </a:t>
            </a:r>
            <a:endParaRPr dirty="0"/>
          </a:p>
        </p:txBody>
      </p:sp>
      <p:pic>
        <p:nvPicPr>
          <p:cNvPr id="5" name="Picture 4">
            <a:extLst>
              <a:ext uri="{FF2B5EF4-FFF2-40B4-BE49-F238E27FC236}">
                <a16:creationId xmlns:a16="http://schemas.microsoft.com/office/drawing/2014/main" id="{B582638D-9354-F14C-BBC0-2CFCF0D14916}"/>
              </a:ext>
            </a:extLst>
          </p:cNvPr>
          <p:cNvPicPr>
            <a:picLocks noChangeAspect="1"/>
          </p:cNvPicPr>
          <p:nvPr/>
        </p:nvPicPr>
        <p:blipFill>
          <a:blip r:embed="rId6"/>
          <a:stretch>
            <a:fillRect/>
          </a:stretch>
        </p:blipFill>
        <p:spPr>
          <a:xfrm>
            <a:off x="940500" y="4521200"/>
            <a:ext cx="10287000" cy="1270000"/>
          </a:xfrm>
          <a:prstGeom prst="rect">
            <a:avLst/>
          </a:prstGeom>
          <a:ln w="111125">
            <a:solidFill>
              <a:srgbClr val="4C7F84"/>
            </a:solidFill>
            <a:miter lim="800000"/>
          </a:ln>
        </p:spPr>
      </p:pic>
      <p:pic>
        <p:nvPicPr>
          <p:cNvPr id="2" name="Warm Up 2_1.mp3" descr="Warm Up 2_1.mp3">
            <a:hlinkClick r:id="" action="ppaction://media"/>
            <a:extLst>
              <a:ext uri="{FF2B5EF4-FFF2-40B4-BE49-F238E27FC236}">
                <a16:creationId xmlns:a16="http://schemas.microsoft.com/office/drawing/2014/main" id="{B286073D-4C03-9045-9271-4F7D78D253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255421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940500" y="1886484"/>
            <a:ext cx="10794300" cy="4632849"/>
          </a:xfrm>
          <a:prstGeom prst="rect">
            <a:avLst/>
          </a:prstGeom>
          <a:noFill/>
          <a:ln>
            <a:noFill/>
          </a:ln>
        </p:spPr>
        <p:txBody>
          <a:bodyPr spcFirstLastPara="1" wrap="square" lIns="91425" tIns="91425" rIns="91425" bIns="91425" anchor="t" anchorCtr="0">
            <a:noAutofit/>
          </a:bodyPr>
          <a:lstStyle/>
          <a:p>
            <a:pPr>
              <a:lnSpc>
                <a:spcPct val="90000"/>
              </a:lnSpc>
              <a:buClr>
                <a:srgbClr val="3F3F3F"/>
              </a:buClr>
              <a:buSzPts val="2800"/>
            </a:pPr>
            <a:r>
              <a:rPr lang="en-US" sz="2800" b="1" dirty="0">
                <a:solidFill>
                  <a:srgbClr val="3F3F3F"/>
                </a:solidFill>
                <a:latin typeface="Calibri"/>
                <a:cs typeface="Calibri"/>
                <a:sym typeface="Calibri"/>
              </a:rPr>
              <a:t>Warm Up Exercise 2</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Once you have sung each note individually, take one breath and sing all five notes in a row.  Then go up a half step and repeat.   Continue up by half step, repeating until you get to F sharp.  The recording will guide you.</a:t>
            </a:r>
          </a:p>
          <a:p>
            <a:pPr>
              <a:lnSpc>
                <a:spcPct val="90000"/>
              </a:lnSpc>
              <a:buClr>
                <a:srgbClr val="3F3F3F"/>
              </a:buClr>
              <a:buSzPts val="2800"/>
            </a:pPr>
            <a:endParaRPr lang="en-US" sz="2000" dirty="0">
              <a:solidFill>
                <a:srgbClr val="3F3F3F"/>
              </a:solidFill>
              <a:latin typeface="Calibri"/>
              <a:cs typeface="Calibri"/>
              <a:sym typeface="Calibri"/>
            </a:endParaRPr>
          </a:p>
          <a:p>
            <a:pPr>
              <a:lnSpc>
                <a:spcPct val="90000"/>
              </a:lnSpc>
              <a:buClr>
                <a:srgbClr val="3F3F3F"/>
              </a:buClr>
              <a:buSzPts val="2800"/>
            </a:pPr>
            <a:endParaRPr dirty="0"/>
          </a:p>
        </p:txBody>
      </p:sp>
      <p:pic>
        <p:nvPicPr>
          <p:cNvPr id="4" name="Picture 3">
            <a:extLst>
              <a:ext uri="{FF2B5EF4-FFF2-40B4-BE49-F238E27FC236}">
                <a16:creationId xmlns:a16="http://schemas.microsoft.com/office/drawing/2014/main" id="{13E4EF5A-412D-D846-9EB8-732634815065}"/>
              </a:ext>
            </a:extLst>
          </p:cNvPr>
          <p:cNvPicPr>
            <a:picLocks noChangeAspect="1"/>
          </p:cNvPicPr>
          <p:nvPr/>
        </p:nvPicPr>
        <p:blipFill>
          <a:blip r:embed="rId6"/>
          <a:stretch>
            <a:fillRect/>
          </a:stretch>
        </p:blipFill>
        <p:spPr>
          <a:xfrm>
            <a:off x="3181700" y="4655875"/>
            <a:ext cx="6311900" cy="1346200"/>
          </a:xfrm>
          <a:prstGeom prst="rect">
            <a:avLst/>
          </a:prstGeom>
          <a:noFill/>
          <a:ln w="111125">
            <a:solidFill>
              <a:srgbClr val="4C7F84"/>
            </a:solidFill>
            <a:miter lim="800000"/>
          </a:ln>
        </p:spPr>
      </p:pic>
      <p:pic>
        <p:nvPicPr>
          <p:cNvPr id="2" name="Warm Up 2_3.mp3" descr="Warm Up 2_3.mp3">
            <a:hlinkClick r:id="" action="ppaction://media"/>
            <a:extLst>
              <a:ext uri="{FF2B5EF4-FFF2-40B4-BE49-F238E27FC236}">
                <a16:creationId xmlns:a16="http://schemas.microsoft.com/office/drawing/2014/main" id="{2A97DA6E-4852-4948-9175-0CD45758C4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23447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940500" y="1920350"/>
            <a:ext cx="5612700"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3</a:t>
            </a:r>
            <a:br>
              <a:rPr lang="en-US" sz="2800" dirty="0">
                <a:solidFill>
                  <a:srgbClr val="3F3F3F"/>
                </a:solidFill>
                <a:latin typeface="Calibri"/>
                <a:cs typeface="Calibri"/>
                <a:sym typeface="Calibri"/>
              </a:rPr>
            </a:b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Another phonation warmup is also on a hum.   </a:t>
            </a:r>
            <a:br>
              <a:rPr lang="en-US" sz="2800" dirty="0">
                <a:solidFill>
                  <a:srgbClr val="3F3F3F"/>
                </a:solidFill>
                <a:latin typeface="Calibri"/>
                <a:cs typeface="Calibri"/>
                <a:sym typeface="Calibri"/>
              </a:rPr>
            </a:br>
            <a:endParaRPr dirty="0"/>
          </a:p>
        </p:txBody>
      </p:sp>
      <p:pic>
        <p:nvPicPr>
          <p:cNvPr id="5" name="Picture 4">
            <a:extLst>
              <a:ext uri="{FF2B5EF4-FFF2-40B4-BE49-F238E27FC236}">
                <a16:creationId xmlns:a16="http://schemas.microsoft.com/office/drawing/2014/main" id="{E7F456B6-6E94-A14E-ACEC-812D27A81E75}"/>
              </a:ext>
            </a:extLst>
          </p:cNvPr>
          <p:cNvPicPr>
            <a:picLocks noChangeAspect="1"/>
          </p:cNvPicPr>
          <p:nvPr/>
        </p:nvPicPr>
        <p:blipFill>
          <a:blip r:embed="rId6"/>
          <a:stretch>
            <a:fillRect/>
          </a:stretch>
        </p:blipFill>
        <p:spPr>
          <a:xfrm>
            <a:off x="431800" y="4296041"/>
            <a:ext cx="11328400" cy="1409700"/>
          </a:xfrm>
          <a:prstGeom prst="rect">
            <a:avLst/>
          </a:prstGeom>
          <a:ln w="111125">
            <a:solidFill>
              <a:srgbClr val="4C7F84"/>
            </a:solidFill>
            <a:miter lim="800000"/>
          </a:ln>
        </p:spPr>
      </p:pic>
      <p:pic>
        <p:nvPicPr>
          <p:cNvPr id="2" name="Warm Up 3_1.mp3" descr="Warm Up 3_1.mp3">
            <a:hlinkClick r:id="" action="ppaction://media"/>
            <a:extLst>
              <a:ext uri="{FF2B5EF4-FFF2-40B4-BE49-F238E27FC236}">
                <a16:creationId xmlns:a16="http://schemas.microsoft.com/office/drawing/2014/main" id="{85C0AD73-0E73-FB4B-9CA4-58886B210C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109415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a:blip r:embed="rId3">
            <a:alphaModFix/>
          </a:blip>
          <a:stretch>
            <a:fillRect/>
          </a:stretch>
        </p:blipFill>
        <p:spPr>
          <a:xfrm>
            <a:off x="0" y="0"/>
            <a:ext cx="12192000" cy="6857984"/>
          </a:xfrm>
          <a:prstGeom prst="rect">
            <a:avLst/>
          </a:prstGeom>
          <a:noFill/>
          <a:ln>
            <a:noFill/>
          </a:ln>
        </p:spPr>
      </p:pic>
      <p:sp>
        <p:nvSpPr>
          <p:cNvPr id="92" name="Google Shape;92;p2"/>
          <p:cNvSpPr txBox="1"/>
          <p:nvPr/>
        </p:nvSpPr>
        <p:spPr>
          <a:xfrm>
            <a:off x="1571874" y="2626104"/>
            <a:ext cx="9752618" cy="1605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dirty="0">
                <a:solidFill>
                  <a:srgbClr val="FFFFFF"/>
                </a:solidFill>
                <a:latin typeface="Overpass"/>
                <a:ea typeface="Overpass"/>
                <a:cs typeface="Overpass"/>
                <a:sym typeface="Overpass"/>
              </a:rPr>
              <a:t>ARTICULATIONS AND DYNAMICS</a:t>
            </a:r>
            <a:endParaRPr sz="5500" b="1" dirty="0">
              <a:solidFill>
                <a:srgbClr val="FFFFFF"/>
              </a:solidFill>
              <a:latin typeface="Overpass"/>
              <a:ea typeface="Overpass"/>
              <a:cs typeface="Overpass"/>
              <a:sym typeface="Overpass"/>
            </a:endParaRPr>
          </a:p>
        </p:txBody>
      </p:sp>
    </p:spTree>
    <p:extLst>
      <p:ext uri="{BB962C8B-B14F-4D97-AF65-F5344CB8AC3E}">
        <p14:creationId xmlns:p14="http://schemas.microsoft.com/office/powerpoint/2010/main" val="2565042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ARTICULATIONS AND DYNAMICS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Now that we have covered  breathing and phonation, we continue by focusing on </a:t>
            </a:r>
            <a:r>
              <a:rPr lang="en-US" sz="2800" b="1" dirty="0">
                <a:solidFill>
                  <a:srgbClr val="3F3F3F"/>
                </a:solidFill>
                <a:latin typeface="Calibri"/>
                <a:cs typeface="Calibri"/>
                <a:sym typeface="Calibri"/>
              </a:rPr>
              <a:t>articulations</a:t>
            </a:r>
            <a:r>
              <a:rPr lang="en-US" sz="2800" dirty="0">
                <a:solidFill>
                  <a:srgbClr val="3F3F3F"/>
                </a:solidFill>
                <a:latin typeface="Calibri"/>
                <a:cs typeface="Calibri"/>
                <a:sym typeface="Calibri"/>
              </a:rPr>
              <a:t> and </a:t>
            </a:r>
            <a:r>
              <a:rPr lang="en-US" sz="2800" b="1" dirty="0">
                <a:solidFill>
                  <a:srgbClr val="3F3F3F"/>
                </a:solidFill>
                <a:latin typeface="Calibri"/>
                <a:cs typeface="Calibri"/>
                <a:sym typeface="Calibri"/>
              </a:rPr>
              <a:t>dynamics</a:t>
            </a:r>
            <a:r>
              <a:rPr lang="en-US" sz="2800" dirty="0">
                <a:solidFill>
                  <a:srgbClr val="3F3F3F"/>
                </a:solidFill>
                <a:latin typeface="Calibri"/>
                <a:cs typeface="Calibri"/>
                <a:sym typeface="Calibri"/>
              </a:rPr>
              <a:t>.</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Articulations</a:t>
            </a:r>
            <a:r>
              <a:rPr lang="en-US" sz="2800" dirty="0">
                <a:solidFill>
                  <a:srgbClr val="3F3F3F"/>
                </a:solidFill>
                <a:latin typeface="Calibri"/>
                <a:cs typeface="Calibri"/>
                <a:sym typeface="Calibri"/>
              </a:rPr>
              <a:t> are the way we perform each individual note (connected, separated, accented, etc.).</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Dynamics</a:t>
            </a:r>
            <a:r>
              <a:rPr lang="en-US" sz="2800" dirty="0">
                <a:solidFill>
                  <a:srgbClr val="3F3F3F"/>
                </a:solidFill>
                <a:latin typeface="Calibri"/>
                <a:cs typeface="Calibri"/>
                <a:sym typeface="Calibri"/>
              </a:rPr>
              <a:t> are the volume or intensity with with we sing each note (soft, loud, medium soft, gradually louder, etc.).</a:t>
            </a:r>
          </a:p>
        </p:txBody>
      </p:sp>
    </p:spTree>
    <p:extLst>
      <p:ext uri="{BB962C8B-B14F-4D97-AF65-F5344CB8AC3E}">
        <p14:creationId xmlns:p14="http://schemas.microsoft.com/office/powerpoint/2010/main" val="2202941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ARTICULATIONS AND DYNAMICS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4</a:t>
            </a:r>
          </a:p>
          <a:p>
            <a:pPr marL="0" marR="0" lvl="0" indent="0" algn="l" rtl="0">
              <a:lnSpc>
                <a:spcPct val="90000"/>
              </a:lnSpc>
              <a:spcBef>
                <a:spcPts val="0"/>
              </a:spcBef>
              <a:spcAft>
                <a:spcPts val="0"/>
              </a:spcAft>
              <a:buClr>
                <a:srgbClr val="3F3F3F"/>
              </a:buClr>
              <a:buSzPts val="2800"/>
              <a:buFont typeface="Arial"/>
              <a:buNone/>
            </a:pPr>
            <a:endParaRPr lang="en-US" sz="2800" b="1"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Accents and dynamics</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pic>
        <p:nvPicPr>
          <p:cNvPr id="3" name="Picture 2">
            <a:extLst>
              <a:ext uri="{FF2B5EF4-FFF2-40B4-BE49-F238E27FC236}">
                <a16:creationId xmlns:a16="http://schemas.microsoft.com/office/drawing/2014/main" id="{638E3FD5-67AE-E042-9091-F8FF123C3C14}"/>
              </a:ext>
            </a:extLst>
          </p:cNvPr>
          <p:cNvPicPr>
            <a:picLocks noChangeAspect="1"/>
          </p:cNvPicPr>
          <p:nvPr/>
        </p:nvPicPr>
        <p:blipFill>
          <a:blip r:embed="rId4"/>
          <a:stretch>
            <a:fillRect/>
          </a:stretch>
        </p:blipFill>
        <p:spPr>
          <a:xfrm>
            <a:off x="431800" y="4419600"/>
            <a:ext cx="11328400" cy="1524000"/>
          </a:xfrm>
          <a:prstGeom prst="rect">
            <a:avLst/>
          </a:prstGeom>
          <a:ln w="111125">
            <a:solidFill>
              <a:srgbClr val="4C7F84"/>
            </a:solidFill>
            <a:miter lim="800000"/>
          </a:ln>
        </p:spPr>
      </p:pic>
    </p:spTree>
    <p:extLst>
      <p:ext uri="{BB962C8B-B14F-4D97-AF65-F5344CB8AC3E}">
        <p14:creationId xmlns:p14="http://schemas.microsoft.com/office/powerpoint/2010/main" val="1343766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ARTICULATIONS AND DYNAMICS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4</a:t>
            </a:r>
          </a:p>
          <a:p>
            <a:pPr marL="0" marR="0" lvl="0" indent="0" algn="l" rtl="0">
              <a:lnSpc>
                <a:spcPct val="90000"/>
              </a:lnSpc>
              <a:spcBef>
                <a:spcPts val="0"/>
              </a:spcBef>
              <a:spcAft>
                <a:spcPts val="0"/>
              </a:spcAft>
              <a:buClr>
                <a:srgbClr val="3F3F3F"/>
              </a:buClr>
              <a:buSzPts val="2800"/>
              <a:buFont typeface="Arial"/>
              <a:buNone/>
            </a:pPr>
            <a:endParaRPr lang="en-US" sz="2800" b="1"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“Mini mini ma ma ma”</a:t>
            </a:r>
          </a:p>
          <a:p>
            <a:pPr marL="0" marR="0" lvl="0" indent="0" algn="l" rtl="0">
              <a:lnSpc>
                <a:spcPct val="90000"/>
              </a:lnSpc>
              <a:spcBef>
                <a:spcPts val="0"/>
              </a:spcBef>
              <a:spcAft>
                <a:spcPts val="0"/>
              </a:spcAft>
              <a:buClr>
                <a:srgbClr val="3F3F3F"/>
              </a:buClr>
              <a:buSzPts val="2800"/>
              <a:buFont typeface="Arial"/>
              <a:buNone/>
            </a:pP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Watch the accents, staccato, legato, and dynamic markings carefully!</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pic>
        <p:nvPicPr>
          <p:cNvPr id="3" name="Picture 2">
            <a:extLst>
              <a:ext uri="{FF2B5EF4-FFF2-40B4-BE49-F238E27FC236}">
                <a16:creationId xmlns:a16="http://schemas.microsoft.com/office/drawing/2014/main" id="{638E3FD5-67AE-E042-9091-F8FF123C3C14}"/>
              </a:ext>
            </a:extLst>
          </p:cNvPr>
          <p:cNvPicPr>
            <a:picLocks noChangeAspect="1"/>
          </p:cNvPicPr>
          <p:nvPr/>
        </p:nvPicPr>
        <p:blipFill>
          <a:blip r:embed="rId4"/>
          <a:stretch>
            <a:fillRect/>
          </a:stretch>
        </p:blipFill>
        <p:spPr>
          <a:xfrm>
            <a:off x="431800" y="4419600"/>
            <a:ext cx="11328400" cy="1524000"/>
          </a:xfrm>
          <a:prstGeom prst="rect">
            <a:avLst/>
          </a:prstGeom>
          <a:ln w="104775">
            <a:solidFill>
              <a:srgbClr val="4C7F84"/>
            </a:solidFill>
            <a:miter lim="800000"/>
          </a:ln>
        </p:spPr>
      </p:pic>
    </p:spTree>
    <p:extLst>
      <p:ext uri="{BB962C8B-B14F-4D97-AF65-F5344CB8AC3E}">
        <p14:creationId xmlns:p14="http://schemas.microsoft.com/office/powerpoint/2010/main" val="704054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ARTICULATIONS AND DYNAMICS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pic>
        <p:nvPicPr>
          <p:cNvPr id="5" name="Picture 4">
            <a:extLst>
              <a:ext uri="{FF2B5EF4-FFF2-40B4-BE49-F238E27FC236}">
                <a16:creationId xmlns:a16="http://schemas.microsoft.com/office/drawing/2014/main" id="{F261B4C8-1971-CE44-BA50-658B9756D64D}"/>
              </a:ext>
            </a:extLst>
          </p:cNvPr>
          <p:cNvPicPr>
            <a:picLocks noChangeAspect="1"/>
          </p:cNvPicPr>
          <p:nvPr/>
        </p:nvPicPr>
        <p:blipFill>
          <a:blip r:embed="rId6"/>
          <a:stretch>
            <a:fillRect/>
          </a:stretch>
        </p:blipFill>
        <p:spPr>
          <a:xfrm>
            <a:off x="2206625" y="1615549"/>
            <a:ext cx="7778750" cy="4425367"/>
          </a:xfrm>
          <a:prstGeom prst="rect">
            <a:avLst/>
          </a:prstGeom>
          <a:ln w="111125">
            <a:solidFill>
              <a:srgbClr val="4C7F84"/>
            </a:solidFill>
            <a:miter lim="800000"/>
          </a:ln>
        </p:spPr>
      </p:pic>
      <p:pic>
        <p:nvPicPr>
          <p:cNvPr id="2" name="Warm Up 4_1.mp3" descr="Warm Up 4_1.mp3">
            <a:hlinkClick r:id="" action="ppaction://media"/>
            <a:extLst>
              <a:ext uri="{FF2B5EF4-FFF2-40B4-BE49-F238E27FC236}">
                <a16:creationId xmlns:a16="http://schemas.microsoft.com/office/drawing/2014/main" id="{FBCCCE2B-88CD-5747-8B7D-CB9B9D6973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177696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ARTICULATIONS AND DYNAMICS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20727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5</a:t>
            </a:r>
          </a:p>
          <a:p>
            <a:pPr marL="0" marR="0" lvl="0" indent="0" algn="l" rtl="0">
              <a:lnSpc>
                <a:spcPct val="90000"/>
              </a:lnSpc>
              <a:spcBef>
                <a:spcPts val="0"/>
              </a:spcBef>
              <a:spcAft>
                <a:spcPts val="0"/>
              </a:spcAft>
              <a:buClr>
                <a:srgbClr val="3F3F3F"/>
              </a:buClr>
              <a:buSzPts val="2800"/>
              <a:buFont typeface="Arial"/>
              <a:buNone/>
            </a:pPr>
            <a:endParaRPr lang="en-US" sz="2800" b="1"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“Go Go Ga Ga Gee Gee”</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Listen for the dynamic and articulation changes that will be called out in between each iteration of this exercise.  </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pic>
        <p:nvPicPr>
          <p:cNvPr id="5" name="Picture 4">
            <a:extLst>
              <a:ext uri="{FF2B5EF4-FFF2-40B4-BE49-F238E27FC236}">
                <a16:creationId xmlns:a16="http://schemas.microsoft.com/office/drawing/2014/main" id="{F70932A4-BBDB-7D4B-A6DC-04F3E26D57F5}"/>
              </a:ext>
            </a:extLst>
          </p:cNvPr>
          <p:cNvPicPr>
            <a:picLocks noChangeAspect="1"/>
          </p:cNvPicPr>
          <p:nvPr/>
        </p:nvPicPr>
        <p:blipFill>
          <a:blip r:embed="rId6"/>
          <a:stretch>
            <a:fillRect/>
          </a:stretch>
        </p:blipFill>
        <p:spPr>
          <a:xfrm>
            <a:off x="990600" y="4791074"/>
            <a:ext cx="10210800" cy="1244600"/>
          </a:xfrm>
          <a:prstGeom prst="rect">
            <a:avLst/>
          </a:prstGeom>
          <a:noFill/>
          <a:ln w="111125">
            <a:solidFill>
              <a:srgbClr val="4C7F84"/>
            </a:solidFill>
            <a:miter lim="800000"/>
          </a:ln>
        </p:spPr>
      </p:pic>
      <p:pic>
        <p:nvPicPr>
          <p:cNvPr id="2" name="Warm Up 5_1.mp3" descr="Warm Up 5_1.mp3">
            <a:hlinkClick r:id="" action="ppaction://media"/>
            <a:extLst>
              <a:ext uri="{FF2B5EF4-FFF2-40B4-BE49-F238E27FC236}">
                <a16:creationId xmlns:a16="http://schemas.microsoft.com/office/drawing/2014/main" id="{D9835C0B-F836-5444-B230-17B780CB5F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213337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a:blip r:embed="rId3">
            <a:alphaModFix/>
          </a:blip>
          <a:stretch>
            <a:fillRect/>
          </a:stretch>
        </p:blipFill>
        <p:spPr>
          <a:xfrm>
            <a:off x="0" y="0"/>
            <a:ext cx="12192000" cy="6857984"/>
          </a:xfrm>
          <a:prstGeom prst="rect">
            <a:avLst/>
          </a:prstGeom>
          <a:noFill/>
          <a:ln>
            <a:noFill/>
          </a:ln>
        </p:spPr>
      </p:pic>
      <p:sp>
        <p:nvSpPr>
          <p:cNvPr id="92" name="Google Shape;92;p2"/>
          <p:cNvSpPr txBox="1"/>
          <p:nvPr/>
        </p:nvSpPr>
        <p:spPr>
          <a:xfrm>
            <a:off x="1571874" y="2626104"/>
            <a:ext cx="9377479" cy="1605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dirty="0">
                <a:solidFill>
                  <a:srgbClr val="FFFFFF"/>
                </a:solidFill>
                <a:latin typeface="Overpass"/>
                <a:ea typeface="Overpass"/>
                <a:cs typeface="Overpass"/>
                <a:sym typeface="Overpass"/>
              </a:rPr>
              <a:t>PLACEMENT</a:t>
            </a:r>
            <a:endParaRPr sz="5500" b="1" dirty="0">
              <a:solidFill>
                <a:srgbClr val="FFFFFF"/>
              </a:solidFill>
              <a:latin typeface="Overpass"/>
              <a:ea typeface="Overpass"/>
              <a:cs typeface="Overpass"/>
              <a:sym typeface="Overpass"/>
            </a:endParaRPr>
          </a:p>
        </p:txBody>
      </p:sp>
    </p:spTree>
    <p:extLst>
      <p:ext uri="{BB962C8B-B14F-4D97-AF65-F5344CB8AC3E}">
        <p14:creationId xmlns:p14="http://schemas.microsoft.com/office/powerpoint/2010/main" val="4124764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a:blip r:embed="rId3">
            <a:alphaModFix/>
          </a:blip>
          <a:stretch>
            <a:fillRect/>
          </a:stretch>
        </p:blipFill>
        <p:spPr>
          <a:xfrm>
            <a:off x="0" y="0"/>
            <a:ext cx="12192000" cy="6857984"/>
          </a:xfrm>
          <a:prstGeom prst="rect">
            <a:avLst/>
          </a:prstGeom>
          <a:noFill/>
          <a:ln>
            <a:noFill/>
          </a:ln>
        </p:spPr>
      </p:pic>
      <p:sp>
        <p:nvSpPr>
          <p:cNvPr id="91" name="Google Shape;91;p2"/>
          <p:cNvSpPr txBox="1"/>
          <p:nvPr/>
        </p:nvSpPr>
        <p:spPr>
          <a:xfrm>
            <a:off x="1217516" y="4681639"/>
            <a:ext cx="7173600"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666666"/>
                </a:solidFill>
                <a:latin typeface="Verdana"/>
                <a:ea typeface="Verdana"/>
                <a:cs typeface="Verdana"/>
                <a:sym typeface="Verdana"/>
              </a:rPr>
              <a:t>Lesson by Dr. J.D. Frizzell</a:t>
            </a:r>
            <a:endParaRPr sz="800" dirty="0">
              <a:solidFill>
                <a:srgbClr val="666666"/>
              </a:solidFill>
              <a:latin typeface="Verdana"/>
              <a:ea typeface="Verdana"/>
              <a:cs typeface="Verdana"/>
              <a:sym typeface="Verdana"/>
            </a:endParaRPr>
          </a:p>
        </p:txBody>
      </p:sp>
      <p:sp>
        <p:nvSpPr>
          <p:cNvPr id="92" name="Google Shape;92;p2"/>
          <p:cNvSpPr txBox="1"/>
          <p:nvPr/>
        </p:nvSpPr>
        <p:spPr>
          <a:xfrm>
            <a:off x="1571874" y="1823225"/>
            <a:ext cx="7506812" cy="3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dirty="0">
                <a:solidFill>
                  <a:srgbClr val="FFFFFF"/>
                </a:solidFill>
                <a:latin typeface="Overpass"/>
                <a:ea typeface="Overpass"/>
                <a:cs typeface="Overpass"/>
                <a:sym typeface="Overpass"/>
              </a:rPr>
              <a:t>THE MIDDLE SCHOOL TOTAL CHORAL </a:t>
            </a:r>
            <a:br>
              <a:rPr lang="en-US" sz="5500" b="1" dirty="0">
                <a:solidFill>
                  <a:srgbClr val="FFFFFF"/>
                </a:solidFill>
                <a:latin typeface="Overpass"/>
                <a:ea typeface="Overpass"/>
                <a:cs typeface="Overpass"/>
                <a:sym typeface="Overpass"/>
              </a:rPr>
            </a:br>
            <a:r>
              <a:rPr lang="en-US" sz="5500" b="1" dirty="0">
                <a:solidFill>
                  <a:srgbClr val="FFFFFF"/>
                </a:solidFill>
                <a:latin typeface="Overpass"/>
                <a:ea typeface="Overpass"/>
                <a:cs typeface="Overpass"/>
                <a:sym typeface="Overpass"/>
              </a:rPr>
              <a:t>WARM UP</a:t>
            </a:r>
            <a:endParaRPr sz="5500" b="1" dirty="0">
              <a:solidFill>
                <a:srgbClr val="FFFFFF"/>
              </a:solidFill>
              <a:latin typeface="Overpass"/>
              <a:ea typeface="Overpass"/>
              <a:cs typeface="Overpass"/>
              <a:sym typeface="Overpass"/>
            </a:endParaRPr>
          </a:p>
        </p:txBody>
      </p:sp>
    </p:spTree>
    <p:extLst>
      <p:ext uri="{BB962C8B-B14F-4D97-AF65-F5344CB8AC3E}">
        <p14:creationId xmlns:p14="http://schemas.microsoft.com/office/powerpoint/2010/main" val="1103285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PLACEMENT</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20727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Placement </a:t>
            </a:r>
            <a:r>
              <a:rPr lang="en-US" sz="2800" dirty="0">
                <a:solidFill>
                  <a:srgbClr val="3F3F3F"/>
                </a:solidFill>
                <a:latin typeface="Calibri"/>
                <a:cs typeface="Calibri"/>
                <a:sym typeface="Calibri"/>
              </a:rPr>
              <a:t>is how you position your vocal resonance within your body.  You have a few main resonating chambers that are used for singing:</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Oral cavity (mouth)</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Nasal cavity </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Larynx (throat)</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Sinus cavity</a:t>
            </a:r>
          </a:p>
        </p:txBody>
      </p:sp>
    </p:spTree>
    <p:extLst>
      <p:ext uri="{BB962C8B-B14F-4D97-AF65-F5344CB8AC3E}">
        <p14:creationId xmlns:p14="http://schemas.microsoft.com/office/powerpoint/2010/main" val="2371438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PLACEMENT</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741670"/>
            <a:ext cx="10320167"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dirty="0">
                <a:solidFill>
                  <a:srgbClr val="3F3F3F"/>
                </a:solidFill>
                <a:latin typeface="Calibri"/>
                <a:cs typeface="Calibri"/>
                <a:sym typeface="Calibri"/>
              </a:rPr>
              <a:t>The next exercise uses the </a:t>
            </a:r>
            <a:r>
              <a:rPr lang="en-US" sz="2800" b="1" dirty="0">
                <a:solidFill>
                  <a:srgbClr val="3F3F3F"/>
                </a:solidFill>
                <a:latin typeface="Calibri"/>
                <a:cs typeface="Calibri"/>
                <a:sym typeface="Calibri"/>
              </a:rPr>
              <a:t>voiced consonant </a:t>
            </a:r>
            <a:r>
              <a:rPr lang="en-US" sz="2800" dirty="0">
                <a:solidFill>
                  <a:srgbClr val="3F3F3F"/>
                </a:solidFill>
                <a:latin typeface="Calibri"/>
                <a:cs typeface="Calibri"/>
                <a:sym typeface="Calibri"/>
              </a:rPr>
              <a:t>“N” to focus the resonance into the nasal and sinus cavities.  A voiced consonant is a consonant that carries pitch.</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It also combines that “N” with “</a:t>
            </a:r>
            <a:r>
              <a:rPr lang="en-US" sz="2800" dirty="0" err="1">
                <a:solidFill>
                  <a:srgbClr val="3F3F3F"/>
                </a:solidFill>
                <a:latin typeface="Calibri"/>
                <a:cs typeface="Calibri"/>
                <a:sym typeface="Calibri"/>
              </a:rPr>
              <a:t>ya</a:t>
            </a:r>
            <a:r>
              <a:rPr lang="en-US" sz="2800" dirty="0">
                <a:solidFill>
                  <a:srgbClr val="3F3F3F"/>
                </a:solidFill>
                <a:latin typeface="Calibri"/>
                <a:cs typeface="Calibri"/>
                <a:sym typeface="Calibri"/>
              </a:rPr>
              <a:t>” to help raise the </a:t>
            </a:r>
            <a:r>
              <a:rPr lang="en-US" sz="2800" b="1" dirty="0">
                <a:solidFill>
                  <a:srgbClr val="3F3F3F"/>
                </a:solidFill>
                <a:latin typeface="Calibri"/>
                <a:cs typeface="Calibri"/>
                <a:sym typeface="Calibri"/>
              </a:rPr>
              <a:t>soft palate</a:t>
            </a:r>
            <a:r>
              <a:rPr lang="en-US" sz="2800" dirty="0">
                <a:solidFill>
                  <a:srgbClr val="3F3F3F"/>
                </a:solidFill>
                <a:latin typeface="Calibri"/>
                <a:cs typeface="Calibri"/>
                <a:sym typeface="Calibri"/>
              </a:rPr>
              <a:t>.  This is the soft tissue at the top and back of your mouth.  It raises involuntarily when you yawn (try it!), but can be trained to be a voluntary muscle. </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When the soft palate is raised, it creates more space in the oral cavity for resonance and helps project the sound more towards the front of your face.</a:t>
            </a:r>
          </a:p>
        </p:txBody>
      </p:sp>
    </p:spTree>
    <p:extLst>
      <p:ext uri="{BB962C8B-B14F-4D97-AF65-F5344CB8AC3E}">
        <p14:creationId xmlns:p14="http://schemas.microsoft.com/office/powerpoint/2010/main" val="3599781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PLACEMENT</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454668"/>
            <a:ext cx="10320167"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6</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Nya Nya Nya</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All voice parts should sing this in the same octave (as written). It should be purposefully bright and forward to activate the nasal and sinus cavities for resonance.  This may be difficult for male voices, especially during voice change!</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3" name="Picture 2">
            <a:extLst>
              <a:ext uri="{FF2B5EF4-FFF2-40B4-BE49-F238E27FC236}">
                <a16:creationId xmlns:a16="http://schemas.microsoft.com/office/drawing/2014/main" id="{AFEA08E0-673A-1744-8FA1-5B9B059E5AD0}"/>
              </a:ext>
            </a:extLst>
          </p:cNvPr>
          <p:cNvPicPr>
            <a:picLocks noChangeAspect="1"/>
          </p:cNvPicPr>
          <p:nvPr/>
        </p:nvPicPr>
        <p:blipFill>
          <a:blip r:embed="rId6"/>
          <a:stretch>
            <a:fillRect/>
          </a:stretch>
        </p:blipFill>
        <p:spPr>
          <a:xfrm>
            <a:off x="639582" y="4869816"/>
            <a:ext cx="11226800" cy="1460500"/>
          </a:xfrm>
          <a:prstGeom prst="rect">
            <a:avLst/>
          </a:prstGeom>
          <a:ln w="111125">
            <a:solidFill>
              <a:srgbClr val="4C7F84"/>
            </a:solidFill>
            <a:miter lim="800000"/>
          </a:ln>
        </p:spPr>
      </p:pic>
      <p:pic>
        <p:nvPicPr>
          <p:cNvPr id="4" name="Audio 7.mp3" descr="Audio 7.mp3">
            <a:hlinkClick r:id="" action="ppaction://media"/>
            <a:extLst>
              <a:ext uri="{FF2B5EF4-FFF2-40B4-BE49-F238E27FC236}">
                <a16:creationId xmlns:a16="http://schemas.microsoft.com/office/drawing/2014/main" id="{2B3BCC8C-DFDD-C34F-A162-6276D56F9F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16376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PLACEMENT</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69453" y="1741670"/>
            <a:ext cx="10320167"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dirty="0">
                <a:solidFill>
                  <a:srgbClr val="3F3F3F"/>
                </a:solidFill>
                <a:latin typeface="Calibri"/>
                <a:cs typeface="Calibri"/>
                <a:sym typeface="Calibri"/>
              </a:rPr>
              <a:t>One of the other benefits of this exercise is that you can continue it as low as possible to test range for low alto or bass voices.  Be careful never to push.  Use brightness and those nasal and sinus cavities to help ease down into your lower range.  </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You can also change the vowel than you use for this exercise.  Instead of “Nya”, try “Nee”,  “Nay”, and “</a:t>
            </a:r>
            <a:r>
              <a:rPr lang="en-US" sz="2800" dirty="0" err="1">
                <a:solidFill>
                  <a:srgbClr val="3F3F3F"/>
                </a:solidFill>
                <a:latin typeface="Calibri"/>
                <a:cs typeface="Calibri"/>
                <a:sym typeface="Calibri"/>
              </a:rPr>
              <a:t>Noi</a:t>
            </a:r>
            <a:r>
              <a:rPr lang="en-US" sz="2800" dirty="0">
                <a:solidFill>
                  <a:srgbClr val="3F3F3F"/>
                </a:solidFill>
                <a:latin typeface="Calibri"/>
                <a:cs typeface="Calibri"/>
                <a:sym typeface="Calibri"/>
              </a:rPr>
              <a:t>”.</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i="1" dirty="0">
                <a:solidFill>
                  <a:srgbClr val="3F3F3F"/>
                </a:solidFill>
                <a:latin typeface="Calibri"/>
                <a:cs typeface="Calibri"/>
                <a:sym typeface="Calibri"/>
              </a:rPr>
              <a:t>Teachers: If you want to work on navigating the break more for treble voices, randomize the pitch patterns instead of going straight down by half step.</a:t>
            </a:r>
          </a:p>
        </p:txBody>
      </p:sp>
    </p:spTree>
    <p:extLst>
      <p:ext uri="{BB962C8B-B14F-4D97-AF65-F5344CB8AC3E}">
        <p14:creationId xmlns:p14="http://schemas.microsoft.com/office/powerpoint/2010/main" val="1938876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a:blip r:embed="rId3">
            <a:alphaModFix/>
          </a:blip>
          <a:stretch>
            <a:fillRect/>
          </a:stretch>
        </p:blipFill>
        <p:spPr>
          <a:xfrm>
            <a:off x="0" y="0"/>
            <a:ext cx="12192000" cy="6857984"/>
          </a:xfrm>
          <a:prstGeom prst="rect">
            <a:avLst/>
          </a:prstGeom>
          <a:noFill/>
          <a:ln>
            <a:noFill/>
          </a:ln>
        </p:spPr>
      </p:pic>
      <p:sp>
        <p:nvSpPr>
          <p:cNvPr id="92" name="Google Shape;92;p2"/>
          <p:cNvSpPr txBox="1"/>
          <p:nvPr/>
        </p:nvSpPr>
        <p:spPr>
          <a:xfrm>
            <a:off x="1571874" y="2626104"/>
            <a:ext cx="9377479" cy="1605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dirty="0">
                <a:solidFill>
                  <a:srgbClr val="FFFFFF"/>
                </a:solidFill>
                <a:latin typeface="Overpass"/>
                <a:ea typeface="Overpass"/>
                <a:cs typeface="Overpass"/>
                <a:sym typeface="Overpass"/>
              </a:rPr>
              <a:t>RANGE EXTENSION</a:t>
            </a:r>
            <a:endParaRPr sz="5500" b="1" dirty="0">
              <a:solidFill>
                <a:srgbClr val="FFFFFF"/>
              </a:solidFill>
              <a:latin typeface="Overpass"/>
              <a:ea typeface="Overpass"/>
              <a:cs typeface="Overpass"/>
              <a:sym typeface="Overpass"/>
            </a:endParaRPr>
          </a:p>
        </p:txBody>
      </p:sp>
    </p:spTree>
    <p:extLst>
      <p:ext uri="{BB962C8B-B14F-4D97-AF65-F5344CB8AC3E}">
        <p14:creationId xmlns:p14="http://schemas.microsoft.com/office/powerpoint/2010/main" val="2865531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320167"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Range extension </a:t>
            </a:r>
            <a:r>
              <a:rPr lang="en-US" sz="2800" dirty="0">
                <a:solidFill>
                  <a:srgbClr val="3F3F3F"/>
                </a:solidFill>
                <a:latin typeface="Calibri"/>
                <a:cs typeface="Calibri"/>
                <a:sym typeface="Calibri"/>
              </a:rPr>
              <a:t>is simply the act of warming up the vocal musculature into pitch areas that are not used in normal speaking.  Vocal muscles must be warmed up the same way any other muscles would be before exercising. </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Our vocal musculature actually warms up quite a bit throughout the day due to normal talking.  However, just like an athlete may walk around all day before practice, they need to stretch and warm up before they start sprinting.  Range extension is extra important earlier in the morning.</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spTree>
    <p:extLst>
      <p:ext uri="{BB962C8B-B14F-4D97-AF65-F5344CB8AC3E}">
        <p14:creationId xmlns:p14="http://schemas.microsoft.com/office/powerpoint/2010/main" val="1990152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61565" y="1615549"/>
            <a:ext cx="6677719" cy="4937650"/>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7</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Lip or Tongue Trill</a:t>
            </a:r>
          </a:p>
          <a:p>
            <a:pPr lvl="0">
              <a:lnSpc>
                <a:spcPct val="90000"/>
              </a:lnSpc>
              <a:buClr>
                <a:srgbClr val="3F3F3F"/>
              </a:buClr>
              <a:buSzPts val="2800"/>
            </a:pPr>
            <a:endParaRPr lang="en-US" sz="2800" dirty="0">
              <a:solidFill>
                <a:srgbClr val="3F3F3F"/>
              </a:solidFill>
              <a:latin typeface="Calibri"/>
              <a:cs typeface="Calibri"/>
              <a:sym typeface="Calibri"/>
            </a:endParaRPr>
          </a:p>
          <a:p>
            <a:pPr>
              <a:lnSpc>
                <a:spcPct val="90000"/>
              </a:lnSpc>
              <a:buClr>
                <a:srgbClr val="3F3F3F"/>
              </a:buClr>
              <a:buSzPts val="2800"/>
            </a:pPr>
            <a:r>
              <a:rPr lang="en-US" sz="2800" dirty="0">
                <a:solidFill>
                  <a:srgbClr val="3F3F3F"/>
                </a:solidFill>
                <a:latin typeface="Calibri"/>
                <a:cs typeface="Calibri"/>
                <a:sym typeface="Calibri"/>
              </a:rPr>
              <a:t>Take a low, deep breath and buzz your lips together as shown in the video.  Sing up a perfect fifth then back down to the original note, all in the same breath. A more advanced version of this exercise uses a tongue trill instead of a lip trill.  Watch the demonstration video for how to do the tongue trill.</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3" name="Online Media 2" descr="IMG_3804s.mov">
            <a:hlinkClick r:id="" action="ppaction://media"/>
            <a:extLst>
              <a:ext uri="{FF2B5EF4-FFF2-40B4-BE49-F238E27FC236}">
                <a16:creationId xmlns:a16="http://schemas.microsoft.com/office/drawing/2014/main" id="{246CC584-F79C-A345-96DD-F4E879E31E3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85445" y="2862512"/>
            <a:ext cx="4916016" cy="2765259"/>
          </a:xfrm>
          <a:prstGeom prst="rect">
            <a:avLst/>
          </a:prstGeom>
          <a:ln w="111125">
            <a:solidFill>
              <a:srgbClr val="4C7F84"/>
            </a:solidFill>
            <a:miter lim="800000"/>
          </a:ln>
        </p:spPr>
      </p:pic>
    </p:spTree>
    <p:extLst>
      <p:ext uri="{BB962C8B-B14F-4D97-AF65-F5344CB8AC3E}">
        <p14:creationId xmlns:p14="http://schemas.microsoft.com/office/powerpoint/2010/main" val="260439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900" y="1993926"/>
            <a:ext cx="4361970"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7</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Lip or Tongue Trill</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5" name="Picture 4">
            <a:extLst>
              <a:ext uri="{FF2B5EF4-FFF2-40B4-BE49-F238E27FC236}">
                <a16:creationId xmlns:a16="http://schemas.microsoft.com/office/drawing/2014/main" id="{920190C1-1C88-0349-AEDC-6B3F78791241}"/>
              </a:ext>
            </a:extLst>
          </p:cNvPr>
          <p:cNvPicPr>
            <a:picLocks noChangeAspect="1"/>
          </p:cNvPicPr>
          <p:nvPr/>
        </p:nvPicPr>
        <p:blipFill>
          <a:blip r:embed="rId6"/>
          <a:stretch>
            <a:fillRect/>
          </a:stretch>
        </p:blipFill>
        <p:spPr>
          <a:xfrm>
            <a:off x="1003300" y="4236774"/>
            <a:ext cx="10185400" cy="1231900"/>
          </a:xfrm>
          <a:prstGeom prst="rect">
            <a:avLst/>
          </a:prstGeom>
          <a:ln w="111125">
            <a:solidFill>
              <a:srgbClr val="4C7F84"/>
            </a:solidFill>
            <a:miter lim="800000"/>
          </a:ln>
        </p:spPr>
      </p:pic>
      <p:pic>
        <p:nvPicPr>
          <p:cNvPr id="2" name="Warm Up 7_1.mp3" descr="Warm Up 7_1.mp3">
            <a:hlinkClick r:id="" action="ppaction://media"/>
            <a:extLst>
              <a:ext uri="{FF2B5EF4-FFF2-40B4-BE49-F238E27FC236}">
                <a16:creationId xmlns:a16="http://schemas.microsoft.com/office/drawing/2014/main" id="{D879F6FF-C50D-AB4C-9702-C2A8E30D8E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288605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8</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Crazy Sound</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This one is just fun.  It not only helps extend the range, it pulls people out of their shell and encourages them to use their voice freely.  The director simply calls on a singer and says, “NAME, Crazy Sound!”  Once that person does a crazy sound, everyone in the choir mimics it back.  Rinse and repeat with random singers.  Online rehearsals– watch that mute button!</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2" name="Audio 9.mp3" descr="Audio 9.mp3">
            <a:hlinkClick r:id="" action="ppaction://media"/>
            <a:extLst>
              <a:ext uri="{FF2B5EF4-FFF2-40B4-BE49-F238E27FC236}">
                <a16:creationId xmlns:a16="http://schemas.microsoft.com/office/drawing/2014/main" id="{7C263E68-85E7-1C46-86B6-2971445259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425754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9</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Octave Arpeggios</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This is the widest range of all of our warm ups.  Each iteration of this exercise spans an entire octave.  The key is keeping it light and easy- avoid pushing and avoid overly accenting the top note.</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Get a good bright, forward placement from the “</a:t>
            </a:r>
            <a:r>
              <a:rPr lang="en-US" sz="2800" dirty="0" err="1">
                <a:solidFill>
                  <a:srgbClr val="3F3F3F"/>
                </a:solidFill>
                <a:latin typeface="Calibri"/>
                <a:cs typeface="Calibri"/>
                <a:sym typeface="Calibri"/>
              </a:rPr>
              <a:t>ee</a:t>
            </a:r>
            <a:r>
              <a:rPr lang="en-US" sz="2800" dirty="0">
                <a:solidFill>
                  <a:srgbClr val="3F3F3F"/>
                </a:solidFill>
                <a:latin typeface="Calibri"/>
                <a:cs typeface="Calibri"/>
                <a:sym typeface="Calibri"/>
              </a:rPr>
              <a:t>” vowel and keep the placement there for more resonance with the “Ah” vowel.  Make sure you have a tall, open, pure vowel on “Ah”.</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spTree>
    <p:extLst>
      <p:ext uri="{BB962C8B-B14F-4D97-AF65-F5344CB8AC3E}">
        <p14:creationId xmlns:p14="http://schemas.microsoft.com/office/powerpoint/2010/main" val="17690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a:blip r:embed="rId3">
            <a:alphaModFix/>
          </a:blip>
          <a:stretch>
            <a:fillRect/>
          </a:stretch>
        </p:blipFill>
        <p:spPr>
          <a:xfrm>
            <a:off x="0" y="0"/>
            <a:ext cx="12192000" cy="6857984"/>
          </a:xfrm>
          <a:prstGeom prst="rect">
            <a:avLst/>
          </a:prstGeom>
          <a:noFill/>
          <a:ln>
            <a:noFill/>
          </a:ln>
        </p:spPr>
      </p:pic>
      <p:sp>
        <p:nvSpPr>
          <p:cNvPr id="92" name="Google Shape;92;p2"/>
          <p:cNvSpPr txBox="1"/>
          <p:nvPr/>
        </p:nvSpPr>
        <p:spPr>
          <a:xfrm>
            <a:off x="1571874" y="2626104"/>
            <a:ext cx="9377479" cy="1605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dirty="0">
                <a:solidFill>
                  <a:srgbClr val="FFFFFF"/>
                </a:solidFill>
                <a:latin typeface="Overpass"/>
                <a:ea typeface="Overpass"/>
                <a:cs typeface="Overpass"/>
                <a:sym typeface="Overpass"/>
              </a:rPr>
              <a:t>BREATHING AND PHONATION</a:t>
            </a:r>
            <a:endParaRPr sz="5500" b="1" dirty="0">
              <a:solidFill>
                <a:srgbClr val="FFFFFF"/>
              </a:solidFill>
              <a:latin typeface="Overpass"/>
              <a:ea typeface="Overpass"/>
              <a:cs typeface="Overpass"/>
              <a:sym typeface="Overpass"/>
            </a:endParaRPr>
          </a:p>
        </p:txBody>
      </p:sp>
    </p:spTree>
    <p:extLst>
      <p:ext uri="{BB962C8B-B14F-4D97-AF65-F5344CB8AC3E}">
        <p14:creationId xmlns:p14="http://schemas.microsoft.com/office/powerpoint/2010/main" val="2234011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9</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Octave Arpeggios</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5" name="Picture 4">
            <a:extLst>
              <a:ext uri="{FF2B5EF4-FFF2-40B4-BE49-F238E27FC236}">
                <a16:creationId xmlns:a16="http://schemas.microsoft.com/office/drawing/2014/main" id="{E3D46FAC-E06E-F448-B7B8-C969995418FF}"/>
              </a:ext>
            </a:extLst>
          </p:cNvPr>
          <p:cNvPicPr>
            <a:picLocks noChangeAspect="1"/>
          </p:cNvPicPr>
          <p:nvPr/>
        </p:nvPicPr>
        <p:blipFill>
          <a:blip r:embed="rId6"/>
          <a:stretch>
            <a:fillRect/>
          </a:stretch>
        </p:blipFill>
        <p:spPr>
          <a:xfrm>
            <a:off x="749299" y="4023286"/>
            <a:ext cx="10845800" cy="1536700"/>
          </a:xfrm>
          <a:prstGeom prst="rect">
            <a:avLst/>
          </a:prstGeom>
          <a:ln w="111125">
            <a:solidFill>
              <a:srgbClr val="4C7F84"/>
            </a:solidFill>
            <a:miter lim="800000"/>
          </a:ln>
        </p:spPr>
      </p:pic>
      <p:pic>
        <p:nvPicPr>
          <p:cNvPr id="3" name="Audio 10.mp3" descr="Audio 10.mp3">
            <a:hlinkClick r:id="" action="ppaction://media"/>
            <a:extLst>
              <a:ext uri="{FF2B5EF4-FFF2-40B4-BE49-F238E27FC236}">
                <a16:creationId xmlns:a16="http://schemas.microsoft.com/office/drawing/2014/main" id="{633BBA88-97B5-BA48-9D8D-4A505B6AAA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3712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10</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Sing Yah</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Another warm up with an octave range, Sing Yah uses a slide to help connect the lower register to the higher register of the voice.</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Think about connecting the bottom note to the top note, sliding as much as possible while moving through the “</a:t>
            </a:r>
            <a:r>
              <a:rPr lang="en-US" sz="2800" dirty="0" err="1">
                <a:solidFill>
                  <a:srgbClr val="3F3F3F"/>
                </a:solidFill>
                <a:latin typeface="Calibri"/>
                <a:cs typeface="Calibri"/>
                <a:sym typeface="Calibri"/>
              </a:rPr>
              <a:t>Ngyah</a:t>
            </a:r>
            <a:r>
              <a:rPr lang="en-US" sz="2800" dirty="0">
                <a:solidFill>
                  <a:srgbClr val="3F3F3F"/>
                </a:solidFill>
                <a:latin typeface="Calibri"/>
                <a:cs typeface="Calibri"/>
                <a:sym typeface="Calibri"/>
              </a:rPr>
              <a:t>” sound.  Open up to a tall, open, pure “Ah” vowel at the top and make sure it stays tall on the way back down.</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spTree>
    <p:extLst>
      <p:ext uri="{BB962C8B-B14F-4D97-AF65-F5344CB8AC3E}">
        <p14:creationId xmlns:p14="http://schemas.microsoft.com/office/powerpoint/2010/main" val="1634766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10</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7" name="Picture 6">
            <a:extLst>
              <a:ext uri="{FF2B5EF4-FFF2-40B4-BE49-F238E27FC236}">
                <a16:creationId xmlns:a16="http://schemas.microsoft.com/office/drawing/2014/main" id="{F94E64B3-5B99-1A43-97D9-21A7510591D0}"/>
              </a:ext>
            </a:extLst>
          </p:cNvPr>
          <p:cNvPicPr>
            <a:picLocks noChangeAspect="1"/>
          </p:cNvPicPr>
          <p:nvPr/>
        </p:nvPicPr>
        <p:blipFill>
          <a:blip r:embed="rId6"/>
          <a:stretch>
            <a:fillRect/>
          </a:stretch>
        </p:blipFill>
        <p:spPr>
          <a:xfrm>
            <a:off x="533399" y="4236774"/>
            <a:ext cx="11277600" cy="1397000"/>
          </a:xfrm>
          <a:prstGeom prst="rect">
            <a:avLst/>
          </a:prstGeom>
          <a:ln w="111125">
            <a:solidFill>
              <a:srgbClr val="4C7F84"/>
            </a:solidFill>
            <a:miter lim="800000"/>
          </a:ln>
        </p:spPr>
      </p:pic>
      <p:pic>
        <p:nvPicPr>
          <p:cNvPr id="3" name="Audio 11.mp3" descr="Audio 11.mp3">
            <a:hlinkClick r:id="" action="ppaction://media"/>
            <a:extLst>
              <a:ext uri="{FF2B5EF4-FFF2-40B4-BE49-F238E27FC236}">
                <a16:creationId xmlns:a16="http://schemas.microsoft.com/office/drawing/2014/main" id="{F8B367E8-FAA1-A34B-A453-41C9898826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69356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a:blip r:embed="rId3">
            <a:alphaModFix/>
          </a:blip>
          <a:stretch>
            <a:fillRect/>
          </a:stretch>
        </p:blipFill>
        <p:spPr>
          <a:xfrm>
            <a:off x="0" y="0"/>
            <a:ext cx="12192000" cy="6857984"/>
          </a:xfrm>
          <a:prstGeom prst="rect">
            <a:avLst/>
          </a:prstGeom>
          <a:noFill/>
          <a:ln>
            <a:noFill/>
          </a:ln>
        </p:spPr>
      </p:pic>
      <p:sp>
        <p:nvSpPr>
          <p:cNvPr id="92" name="Google Shape;92;p2"/>
          <p:cNvSpPr txBox="1"/>
          <p:nvPr/>
        </p:nvSpPr>
        <p:spPr>
          <a:xfrm>
            <a:off x="1571874" y="2626104"/>
            <a:ext cx="9377479" cy="1605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dirty="0">
                <a:solidFill>
                  <a:srgbClr val="FFFFFF"/>
                </a:solidFill>
                <a:latin typeface="Overpass"/>
                <a:ea typeface="Overpass"/>
                <a:cs typeface="Overpass"/>
                <a:sym typeface="Overpass"/>
              </a:rPr>
              <a:t>SCALES</a:t>
            </a:r>
            <a:endParaRPr sz="5500" b="1" dirty="0">
              <a:solidFill>
                <a:srgbClr val="FFFFFF"/>
              </a:solidFill>
              <a:latin typeface="Overpass"/>
              <a:ea typeface="Overpass"/>
              <a:cs typeface="Overpass"/>
              <a:sym typeface="Overpass"/>
            </a:endParaRPr>
          </a:p>
        </p:txBody>
      </p:sp>
    </p:spTree>
    <p:extLst>
      <p:ext uri="{BB962C8B-B14F-4D97-AF65-F5344CB8AC3E}">
        <p14:creationId xmlns:p14="http://schemas.microsoft.com/office/powerpoint/2010/main" val="989590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SCALES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11</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Major Scale </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Sing a major scale on either solfege or numbers, depending on which one your choir uses.</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If you are able to see and respond to your director, watch them carefully.  </a:t>
            </a:r>
            <a:r>
              <a:rPr lang="en-US" sz="2800" i="1" dirty="0">
                <a:solidFill>
                  <a:srgbClr val="3F3F3F"/>
                </a:solidFill>
                <a:latin typeface="Calibri"/>
                <a:cs typeface="Calibri"/>
                <a:sym typeface="Calibri"/>
              </a:rPr>
              <a:t>Directors– use scales as a chance to make the choir watch you.  Change tempo, dynamics, and articulations throughout!</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spTree>
    <p:extLst>
      <p:ext uri="{BB962C8B-B14F-4D97-AF65-F5344CB8AC3E}">
        <p14:creationId xmlns:p14="http://schemas.microsoft.com/office/powerpoint/2010/main" val="840136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SCALES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11</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Major Scale </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5" name="Picture 4">
            <a:extLst>
              <a:ext uri="{FF2B5EF4-FFF2-40B4-BE49-F238E27FC236}">
                <a16:creationId xmlns:a16="http://schemas.microsoft.com/office/drawing/2014/main" id="{4F31E781-FA21-E14A-B471-B2755CB0EEBA}"/>
              </a:ext>
            </a:extLst>
          </p:cNvPr>
          <p:cNvPicPr>
            <a:picLocks noChangeAspect="1"/>
          </p:cNvPicPr>
          <p:nvPr/>
        </p:nvPicPr>
        <p:blipFill>
          <a:blip r:embed="rId6"/>
          <a:stretch>
            <a:fillRect/>
          </a:stretch>
        </p:blipFill>
        <p:spPr>
          <a:xfrm>
            <a:off x="552449" y="4003115"/>
            <a:ext cx="11239500" cy="1612900"/>
          </a:xfrm>
          <a:prstGeom prst="rect">
            <a:avLst/>
          </a:prstGeom>
          <a:ln w="111125">
            <a:solidFill>
              <a:srgbClr val="4C7F84"/>
            </a:solidFill>
            <a:miter lim="800000"/>
          </a:ln>
        </p:spPr>
      </p:pic>
      <p:pic>
        <p:nvPicPr>
          <p:cNvPr id="3" name="Audio 12.mp3" descr="Audio 12.mp3">
            <a:hlinkClick r:id="" action="ppaction://media"/>
            <a:extLst>
              <a:ext uri="{FF2B5EF4-FFF2-40B4-BE49-F238E27FC236}">
                <a16:creationId xmlns:a16="http://schemas.microsoft.com/office/drawing/2014/main" id="{85D022E8-2B82-1546-9728-4EC2B43EE9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293508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7">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SCALES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12</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Natural Minor Scale </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4" name="Picture 3">
            <a:extLst>
              <a:ext uri="{FF2B5EF4-FFF2-40B4-BE49-F238E27FC236}">
                <a16:creationId xmlns:a16="http://schemas.microsoft.com/office/drawing/2014/main" id="{8853C7B0-B510-E443-BB3E-8F725491B676}"/>
              </a:ext>
            </a:extLst>
          </p:cNvPr>
          <p:cNvPicPr>
            <a:picLocks noChangeAspect="1"/>
          </p:cNvPicPr>
          <p:nvPr/>
        </p:nvPicPr>
        <p:blipFill>
          <a:blip r:embed="rId8"/>
          <a:stretch>
            <a:fillRect/>
          </a:stretch>
        </p:blipFill>
        <p:spPr>
          <a:xfrm>
            <a:off x="565149" y="3966135"/>
            <a:ext cx="11214100" cy="1651000"/>
          </a:xfrm>
          <a:prstGeom prst="rect">
            <a:avLst/>
          </a:prstGeom>
        </p:spPr>
      </p:pic>
      <p:pic>
        <p:nvPicPr>
          <p:cNvPr id="5" name="Online Media 4" descr="12">
            <a:hlinkClick r:id="" action="ppaction://media"/>
            <a:extLst>
              <a:ext uri="{FF2B5EF4-FFF2-40B4-BE49-F238E27FC236}">
                <a16:creationId xmlns:a16="http://schemas.microsoft.com/office/drawing/2014/main" id="{806BB45F-B857-2C45-A564-1591033CE9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01828" y="-2308131"/>
            <a:ext cx="812800" cy="812800"/>
          </a:xfrm>
          <a:prstGeom prst="rect">
            <a:avLst/>
          </a:prstGeom>
        </p:spPr>
      </p:pic>
      <p:pic>
        <p:nvPicPr>
          <p:cNvPr id="3" name="Audio 13.mp3" descr="Audio 13.mp3">
            <a:hlinkClick r:id="" action="ppaction://media"/>
            <a:extLst>
              <a:ext uri="{FF2B5EF4-FFF2-40B4-BE49-F238E27FC236}">
                <a16:creationId xmlns:a16="http://schemas.microsoft.com/office/drawing/2014/main" id="{709ADEE3-D8B9-8840-BA21-6527705A5B7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335487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4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SCALES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13</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Harmonic Minor Scale</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3" name="Picture 2">
            <a:extLst>
              <a:ext uri="{FF2B5EF4-FFF2-40B4-BE49-F238E27FC236}">
                <a16:creationId xmlns:a16="http://schemas.microsoft.com/office/drawing/2014/main" id="{3AC0A47A-9181-DD43-BF69-8C91A3F21808}"/>
              </a:ext>
            </a:extLst>
          </p:cNvPr>
          <p:cNvPicPr>
            <a:picLocks noChangeAspect="1"/>
          </p:cNvPicPr>
          <p:nvPr/>
        </p:nvPicPr>
        <p:blipFill>
          <a:blip r:embed="rId6"/>
          <a:stretch>
            <a:fillRect/>
          </a:stretch>
        </p:blipFill>
        <p:spPr>
          <a:xfrm>
            <a:off x="558799" y="3978835"/>
            <a:ext cx="11226800" cy="1625600"/>
          </a:xfrm>
          <a:prstGeom prst="rect">
            <a:avLst/>
          </a:prstGeom>
          <a:ln w="111125">
            <a:solidFill>
              <a:srgbClr val="4C7F84"/>
            </a:solidFill>
            <a:miter lim="800000"/>
          </a:ln>
        </p:spPr>
      </p:pic>
      <p:pic>
        <p:nvPicPr>
          <p:cNvPr id="4" name="Audio 14.mp3" descr="Audio 14.mp3">
            <a:hlinkClick r:id="" action="ppaction://media"/>
            <a:extLst>
              <a:ext uri="{FF2B5EF4-FFF2-40B4-BE49-F238E27FC236}">
                <a16:creationId xmlns:a16="http://schemas.microsoft.com/office/drawing/2014/main" id="{8A640067-6E1F-A043-BD9C-864D37EC9A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110944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SCALES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14</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Melodic Minor Scale</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4" name="Picture 3">
            <a:extLst>
              <a:ext uri="{FF2B5EF4-FFF2-40B4-BE49-F238E27FC236}">
                <a16:creationId xmlns:a16="http://schemas.microsoft.com/office/drawing/2014/main" id="{EA2270CD-EA92-B04F-A88A-F699D13009E2}"/>
              </a:ext>
            </a:extLst>
          </p:cNvPr>
          <p:cNvPicPr>
            <a:picLocks noChangeAspect="1"/>
          </p:cNvPicPr>
          <p:nvPr/>
        </p:nvPicPr>
        <p:blipFill>
          <a:blip r:embed="rId6"/>
          <a:stretch>
            <a:fillRect/>
          </a:stretch>
        </p:blipFill>
        <p:spPr>
          <a:xfrm>
            <a:off x="444500" y="3961087"/>
            <a:ext cx="11303000" cy="1752600"/>
          </a:xfrm>
          <a:prstGeom prst="rect">
            <a:avLst/>
          </a:prstGeom>
          <a:ln w="111125">
            <a:solidFill>
              <a:srgbClr val="4C7F84"/>
            </a:solidFill>
            <a:miter lim="800000"/>
          </a:ln>
        </p:spPr>
      </p:pic>
      <p:pic>
        <p:nvPicPr>
          <p:cNvPr id="3" name="Audio 15.mp3" descr="Audio 15.mp3">
            <a:hlinkClick r:id="" action="ppaction://media"/>
            <a:extLst>
              <a:ext uri="{FF2B5EF4-FFF2-40B4-BE49-F238E27FC236}">
                <a16:creationId xmlns:a16="http://schemas.microsoft.com/office/drawing/2014/main" id="{CE6DDDA0-CC24-EA4B-986D-87B396B5D7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310564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4"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03" name="Google Shape;103;p4"/>
          <p:cNvSpPr txBox="1"/>
          <p:nvPr/>
        </p:nvSpPr>
        <p:spPr>
          <a:xfrm>
            <a:off x="940500" y="641596"/>
            <a:ext cx="96258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04" name="Google Shape;104;p4"/>
          <p:cNvSpPr txBox="1"/>
          <p:nvPr/>
        </p:nvSpPr>
        <p:spPr>
          <a:xfrm>
            <a:off x="940501" y="1991078"/>
            <a:ext cx="10310997" cy="33540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The first part of singing is </a:t>
            </a:r>
            <a:r>
              <a:rPr lang="en-US" sz="2800" b="1" dirty="0">
                <a:solidFill>
                  <a:srgbClr val="3F3F3F"/>
                </a:solidFill>
                <a:latin typeface="Calibri"/>
                <a:cs typeface="Calibri"/>
                <a:sym typeface="Calibri"/>
              </a:rPr>
              <a:t>breathing</a:t>
            </a:r>
            <a:r>
              <a:rPr lang="en-US" sz="2800" dirty="0">
                <a:solidFill>
                  <a:srgbClr val="3F3F3F"/>
                </a:solidFill>
                <a:latin typeface="Calibri"/>
                <a:cs typeface="Calibri"/>
                <a:sym typeface="Calibri"/>
              </a:rPr>
              <a:t>– and we want to do it well.  Breathing for singing is different than the involuntary breathing we do most of the day.  </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Lungs are just an organ.  They don’t actually do anything on their own.  They rely on multiple sets of muscles to help inhale and exhale air.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4"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03" name="Google Shape;103;p4"/>
          <p:cNvSpPr txBox="1"/>
          <p:nvPr/>
        </p:nvSpPr>
        <p:spPr>
          <a:xfrm>
            <a:off x="940500" y="641596"/>
            <a:ext cx="96258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04" name="Google Shape;104;p4"/>
          <p:cNvSpPr txBox="1"/>
          <p:nvPr/>
        </p:nvSpPr>
        <p:spPr>
          <a:xfrm>
            <a:off x="276566" y="1669803"/>
            <a:ext cx="5274032" cy="4849529"/>
          </a:xfrm>
          <a:prstGeom prst="rect">
            <a:avLst/>
          </a:prstGeom>
          <a:noFill/>
          <a:ln>
            <a:noFill/>
          </a:ln>
        </p:spPr>
        <p:txBody>
          <a:bodyPr spcFirstLastPara="1" wrap="square" lIns="91425" tIns="91425" rIns="91425" bIns="91425" anchor="t" anchorCtr="0">
            <a:noAutofit/>
          </a:bodyPr>
          <a:lstStyle/>
          <a:p>
            <a:pPr>
              <a:lnSpc>
                <a:spcPct val="90000"/>
              </a:lnSpc>
              <a:buClr>
                <a:srgbClr val="3F3F3F"/>
              </a:buClr>
              <a:buSzPts val="2800"/>
            </a:pPr>
            <a:r>
              <a:rPr lang="en-US" sz="2800" dirty="0">
                <a:solidFill>
                  <a:srgbClr val="3F3F3F"/>
                </a:solidFill>
                <a:latin typeface="Calibri"/>
                <a:cs typeface="Calibri"/>
                <a:sym typeface="Calibri"/>
              </a:rPr>
              <a:t>You may have heard your choir teacher say at some point to “breathe from your diaphragm”.  This simply means that you can focus on breathing lower rather than higher so you can most fully utilize the diaphragm.  This allows the maximum amount of air to enter the lungs. </a:t>
            </a:r>
          </a:p>
          <a:p>
            <a:pPr>
              <a:lnSpc>
                <a:spcPct val="90000"/>
              </a:lnSpc>
              <a:buClr>
                <a:srgbClr val="3F3F3F"/>
              </a:buClr>
              <a:buSzPts val="2800"/>
            </a:pPr>
            <a:endParaRPr lang="en-US" sz="2800" b="1" dirty="0">
              <a:solidFill>
                <a:srgbClr val="3F3F3F"/>
              </a:solidFill>
              <a:latin typeface="Calibri"/>
              <a:cs typeface="Calibri"/>
              <a:sym typeface="Calibri"/>
            </a:endParaRPr>
          </a:p>
          <a:p>
            <a:pPr>
              <a:lnSpc>
                <a:spcPct val="90000"/>
              </a:lnSpc>
              <a:buClr>
                <a:srgbClr val="3F3F3F"/>
              </a:buClr>
              <a:buSzPts val="2800"/>
            </a:pPr>
            <a:r>
              <a:rPr lang="en-US" sz="2800" b="1" dirty="0">
                <a:solidFill>
                  <a:srgbClr val="3F3F3F"/>
                </a:solidFill>
                <a:latin typeface="Calibri"/>
                <a:cs typeface="Calibri"/>
                <a:sym typeface="Calibri"/>
              </a:rPr>
              <a:t>Phonation </a:t>
            </a:r>
            <a:r>
              <a:rPr lang="en-US" sz="2800" dirty="0">
                <a:solidFill>
                  <a:srgbClr val="3F3F3F"/>
                </a:solidFill>
                <a:latin typeface="Calibri"/>
                <a:cs typeface="Calibri"/>
                <a:sym typeface="Calibri"/>
              </a:rPr>
              <a:t>is simply the production of sound.</a:t>
            </a:r>
            <a:endParaRPr lang="en-US" sz="2800" b="1"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endParaRPr lang="en-US" dirty="0"/>
          </a:p>
        </p:txBody>
      </p:sp>
      <p:pic>
        <p:nvPicPr>
          <p:cNvPr id="3" name="Picture 2">
            <a:extLst>
              <a:ext uri="{FF2B5EF4-FFF2-40B4-BE49-F238E27FC236}">
                <a16:creationId xmlns:a16="http://schemas.microsoft.com/office/drawing/2014/main" id="{73399AEC-C381-5C4C-A7AC-15D0B498455F}"/>
              </a:ext>
            </a:extLst>
          </p:cNvPr>
          <p:cNvPicPr>
            <a:picLocks noChangeAspect="1"/>
          </p:cNvPicPr>
          <p:nvPr/>
        </p:nvPicPr>
        <p:blipFill>
          <a:blip r:embed="rId4"/>
          <a:stretch>
            <a:fillRect/>
          </a:stretch>
        </p:blipFill>
        <p:spPr>
          <a:xfrm>
            <a:off x="5753449" y="1669804"/>
            <a:ext cx="6235700" cy="4546600"/>
          </a:xfrm>
          <a:prstGeom prst="rect">
            <a:avLst/>
          </a:prstGeom>
          <a:ln w="111125">
            <a:solidFill>
              <a:srgbClr val="4C7F84"/>
            </a:solidFill>
          </a:ln>
        </p:spPr>
      </p:pic>
    </p:spTree>
    <p:extLst>
      <p:ext uri="{BB962C8B-B14F-4D97-AF65-F5344CB8AC3E}">
        <p14:creationId xmlns:p14="http://schemas.microsoft.com/office/powerpoint/2010/main" val="1601459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852387" y="1709387"/>
            <a:ext cx="3832667" cy="40232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1</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Take a deep breath in as if you are breathing through a straw.  Use an “</a:t>
            </a:r>
            <a:r>
              <a:rPr lang="en-US" sz="2800" dirty="0" err="1">
                <a:solidFill>
                  <a:srgbClr val="3F3F3F"/>
                </a:solidFill>
                <a:latin typeface="Calibri"/>
                <a:cs typeface="Calibri"/>
                <a:sym typeface="Calibri"/>
              </a:rPr>
              <a:t>oo</a:t>
            </a:r>
            <a:r>
              <a:rPr lang="en-US" sz="2800" dirty="0">
                <a:solidFill>
                  <a:srgbClr val="3F3F3F"/>
                </a:solidFill>
                <a:latin typeface="Calibri"/>
                <a:cs typeface="Calibri"/>
                <a:sym typeface="Calibri"/>
              </a:rPr>
              <a:t>” vowel for this.  Gesture your hands and arms down low and out.  </a:t>
            </a:r>
            <a:endParaRPr dirty="0"/>
          </a:p>
        </p:txBody>
      </p:sp>
      <p:pic>
        <p:nvPicPr>
          <p:cNvPr id="3" name="Online Media 2" descr="IMG_3800s.mov">
            <a:hlinkClick r:id="" action="ppaction://media"/>
            <a:extLst>
              <a:ext uri="{FF2B5EF4-FFF2-40B4-BE49-F238E27FC236}">
                <a16:creationId xmlns:a16="http://schemas.microsoft.com/office/drawing/2014/main" id="{2BC4B9AF-1CF1-A741-87D9-87F695F407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a:stretch/>
        </p:blipFill>
        <p:spPr>
          <a:xfrm>
            <a:off x="4919472" y="1898802"/>
            <a:ext cx="6954602" cy="3911963"/>
          </a:xfrm>
          <a:prstGeom prst="rect">
            <a:avLst/>
          </a:prstGeom>
          <a:ln w="111125">
            <a:solidFill>
              <a:srgbClr val="4C7F84"/>
            </a:solidFill>
            <a:miter lim="800000"/>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585216" y="1664318"/>
            <a:ext cx="4223851" cy="4296054"/>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1</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Now let’s inhale for 4 beats and exhale for 4 beats.  Repeat with 3 beats, then 2 beats, then 1.</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You should aim to get the same amount of air in for 1 beat that you do for 4 beats.</a:t>
            </a:r>
            <a:endParaRPr dirty="0"/>
          </a:p>
        </p:txBody>
      </p:sp>
      <p:pic>
        <p:nvPicPr>
          <p:cNvPr id="3" name="Online Media 2" descr="IMG_3801s.mov">
            <a:hlinkClick r:id="" action="ppaction://media"/>
            <a:extLst>
              <a:ext uri="{FF2B5EF4-FFF2-40B4-BE49-F238E27FC236}">
                <a16:creationId xmlns:a16="http://schemas.microsoft.com/office/drawing/2014/main" id="{342C0E38-0A22-B640-BE5F-56DB8EC151E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10911" y="1921696"/>
            <a:ext cx="6999367" cy="3937144"/>
          </a:xfrm>
          <a:prstGeom prst="rect">
            <a:avLst/>
          </a:prstGeom>
          <a:ln w="111125">
            <a:solidFill>
              <a:srgbClr val="4C7F84"/>
            </a:solidFill>
            <a:miter lim="800000"/>
          </a:ln>
        </p:spPr>
      </p:pic>
    </p:spTree>
    <p:extLst>
      <p:ext uri="{BB962C8B-B14F-4D97-AF65-F5344CB8AC3E}">
        <p14:creationId xmlns:p14="http://schemas.microsoft.com/office/powerpoint/2010/main" val="278133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585217" y="1920351"/>
            <a:ext cx="4238318" cy="444387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1</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Now let’s go in the opposite direction.  This will teach your lungs and respiratory muscles that you have a greater capacity for air than you think you do.</a:t>
            </a:r>
          </a:p>
          <a:p>
            <a:pPr marL="0" marR="0" lvl="0" indent="0" algn="l" rtl="0">
              <a:lnSpc>
                <a:spcPct val="90000"/>
              </a:lnSpc>
              <a:spcBef>
                <a:spcPts val="0"/>
              </a:spcBef>
              <a:spcAft>
                <a:spcPts val="0"/>
              </a:spcAft>
              <a:buClr>
                <a:srgbClr val="3F3F3F"/>
              </a:buClr>
              <a:buSzPts val="2800"/>
              <a:buFont typeface="Arial"/>
              <a:buNone/>
            </a:pP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Inhale for 4, exhale for 4, then 5,6,7, and 8 beats.</a:t>
            </a:r>
            <a:endParaRPr dirty="0"/>
          </a:p>
        </p:txBody>
      </p:sp>
      <p:pic>
        <p:nvPicPr>
          <p:cNvPr id="3" name="Online Media 2" descr="IMG_3802s.mov">
            <a:hlinkClick r:id="" action="ppaction://media"/>
            <a:extLst>
              <a:ext uri="{FF2B5EF4-FFF2-40B4-BE49-F238E27FC236}">
                <a16:creationId xmlns:a16="http://schemas.microsoft.com/office/drawing/2014/main" id="{D276738C-79A0-084A-A22F-09BE42B631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14975" y="2058804"/>
            <a:ext cx="6973824" cy="3922776"/>
          </a:xfrm>
          <a:prstGeom prst="rect">
            <a:avLst/>
          </a:prstGeom>
          <a:ln w="111125">
            <a:solidFill>
              <a:srgbClr val="4C7F84"/>
            </a:solidFill>
            <a:miter lim="800000"/>
          </a:ln>
        </p:spPr>
      </p:pic>
    </p:spTree>
    <p:extLst>
      <p:ext uri="{BB962C8B-B14F-4D97-AF65-F5344CB8AC3E}">
        <p14:creationId xmlns:p14="http://schemas.microsoft.com/office/powerpoint/2010/main" val="330340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940500" y="1886484"/>
            <a:ext cx="10760433"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2</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Transition back to inhaling for 4 beats and start humming on a C sharp.</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Keys to success:</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Focus on creating a lot of space inside your mouth. </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Make sure your teeth aren’t touching.</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Feel for vibration and resonance in your nose and face.</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Try to keep the pitch, volume, and placement as even as possible throughout the entire note.</a:t>
            </a:r>
          </a:p>
          <a:p>
            <a:pPr marR="0" lvl="0" algn="l" rtl="0">
              <a:lnSpc>
                <a:spcPct val="90000"/>
              </a:lnSpc>
              <a:spcBef>
                <a:spcPts val="0"/>
              </a:spcBef>
              <a:spcAft>
                <a:spcPts val="0"/>
              </a:spcAft>
              <a:buClr>
                <a:srgbClr val="3F3F3F"/>
              </a:buClr>
              <a:buSzPts val="2800"/>
            </a:pPr>
            <a:endParaRPr dirty="0"/>
          </a:p>
        </p:txBody>
      </p:sp>
      <p:sp>
        <p:nvSpPr>
          <p:cNvPr id="2" name="TextBox 1">
            <a:extLst>
              <a:ext uri="{FF2B5EF4-FFF2-40B4-BE49-F238E27FC236}">
                <a16:creationId xmlns:a16="http://schemas.microsoft.com/office/drawing/2014/main" id="{26555616-1BAD-FF4C-8E53-036D13A08195}"/>
              </a:ext>
            </a:extLst>
          </p:cNvPr>
          <p:cNvSpPr txBox="1"/>
          <p:nvPr/>
        </p:nvSpPr>
        <p:spPr>
          <a:xfrm>
            <a:off x="940500" y="172647"/>
            <a:ext cx="4131259" cy="369332"/>
          </a:xfrm>
          <a:prstGeom prst="rect">
            <a:avLst/>
          </a:prstGeom>
          <a:noFill/>
        </p:spPr>
        <p:txBody>
          <a:bodyPr wrap="none" rtlCol="0">
            <a:spAutoFit/>
          </a:bodyPr>
          <a:lstStyle/>
          <a:p>
            <a:r>
              <a:rPr lang="en-US" sz="1800" b="1" dirty="0">
                <a:latin typeface="Calibri" panose="020F0502020204030204" pitchFamily="34" charset="0"/>
                <a:ea typeface="Verdana" panose="020B0604030504040204" pitchFamily="34" charset="0"/>
                <a:cs typeface="Calibri" panose="020F0502020204030204" pitchFamily="34" charset="0"/>
                <a:sym typeface="Wingdings" pitchFamily="2" charset="2"/>
              </a:rPr>
              <a:t> </a:t>
            </a:r>
            <a:r>
              <a:rPr lang="en-US" sz="1800" b="1" dirty="0">
                <a:latin typeface="Calibri" panose="020F0502020204030204" pitchFamily="34" charset="0"/>
                <a:ea typeface="Verdana" panose="020B0604030504040204" pitchFamily="34" charset="0"/>
                <a:cs typeface="Calibri" panose="020F0502020204030204" pitchFamily="34" charset="0"/>
              </a:rPr>
              <a:t>Click here to play sounds on each slide</a:t>
            </a:r>
          </a:p>
        </p:txBody>
      </p:sp>
      <p:pic>
        <p:nvPicPr>
          <p:cNvPr id="4" name="Warm Up 2_1.mp3" descr="Warm Up 2_1.mp3">
            <a:hlinkClick r:id="" action="ppaction://media"/>
            <a:extLst>
              <a:ext uri="{FF2B5EF4-FFF2-40B4-BE49-F238E27FC236}">
                <a16:creationId xmlns:a16="http://schemas.microsoft.com/office/drawing/2014/main" id="{204F6780-EE73-3F45-AB76-F34C093676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418973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5856</TotalTime>
  <Words>1503</Words>
  <Application>Microsoft Macintosh PowerPoint</Application>
  <PresentationFormat>Widescreen</PresentationFormat>
  <Paragraphs>217</Paragraphs>
  <Slides>38</Slides>
  <Notes>38</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Overpass</vt:lpstr>
      <vt:lpstr>Calibri</vt:lpstr>
      <vt:lpstr>Arial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Gaviota Rivera</dc:creator>
  <cp:lastModifiedBy>Frizzell, J.D.</cp:lastModifiedBy>
  <cp:revision>60</cp:revision>
  <dcterms:created xsi:type="dcterms:W3CDTF">2020-08-23T22:24:46Z</dcterms:created>
  <dcterms:modified xsi:type="dcterms:W3CDTF">2020-09-08T17:25:55Z</dcterms:modified>
</cp:coreProperties>
</file>